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1"/>
    <p:sldMasterId id="2147483903" r:id="rId2"/>
  </p:sldMasterIdLst>
  <p:notesMasterIdLst>
    <p:notesMasterId r:id="rId45"/>
  </p:notesMasterIdLst>
  <p:handoutMasterIdLst>
    <p:handoutMasterId r:id="rId46"/>
  </p:handoutMasterIdLst>
  <p:sldIdLst>
    <p:sldId id="257" r:id="rId3"/>
    <p:sldId id="397" r:id="rId4"/>
    <p:sldId id="420" r:id="rId5"/>
    <p:sldId id="408" r:id="rId6"/>
    <p:sldId id="421" r:id="rId7"/>
    <p:sldId id="422" r:id="rId8"/>
    <p:sldId id="426" r:id="rId9"/>
    <p:sldId id="462" r:id="rId10"/>
    <p:sldId id="461" r:id="rId11"/>
    <p:sldId id="459" r:id="rId12"/>
    <p:sldId id="431" r:id="rId13"/>
    <p:sldId id="464" r:id="rId14"/>
    <p:sldId id="432" r:id="rId15"/>
    <p:sldId id="433" r:id="rId16"/>
    <p:sldId id="434" r:id="rId17"/>
    <p:sldId id="463" r:id="rId18"/>
    <p:sldId id="435" r:id="rId19"/>
    <p:sldId id="436" r:id="rId20"/>
    <p:sldId id="437" r:id="rId21"/>
    <p:sldId id="438" r:id="rId22"/>
    <p:sldId id="460" r:id="rId23"/>
    <p:sldId id="439" r:id="rId24"/>
    <p:sldId id="465" r:id="rId25"/>
    <p:sldId id="440" r:id="rId26"/>
    <p:sldId id="441" r:id="rId27"/>
    <p:sldId id="442" r:id="rId28"/>
    <p:sldId id="466" r:id="rId29"/>
    <p:sldId id="443" r:id="rId30"/>
    <p:sldId id="444" r:id="rId31"/>
    <p:sldId id="445" r:id="rId32"/>
    <p:sldId id="446" r:id="rId33"/>
    <p:sldId id="467" r:id="rId34"/>
    <p:sldId id="451" r:id="rId35"/>
    <p:sldId id="452" r:id="rId36"/>
    <p:sldId id="453" r:id="rId37"/>
    <p:sldId id="454" r:id="rId38"/>
    <p:sldId id="468" r:id="rId39"/>
    <p:sldId id="455" r:id="rId40"/>
    <p:sldId id="456" r:id="rId41"/>
    <p:sldId id="457" r:id="rId42"/>
    <p:sldId id="458" r:id="rId43"/>
    <p:sldId id="370" r:id="rId44"/>
  </p:sldIdLst>
  <p:sldSz cx="9144000" cy="6858000" type="screen4x3"/>
  <p:notesSz cx="6807200" cy="9939338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oît Lagarrigue" initials="BL" lastIdx="2" clrIdx="0">
    <p:extLst>
      <p:ext uri="{19B8F6BF-5375-455C-9EA6-DF929625EA0E}">
        <p15:presenceInfo xmlns:p15="http://schemas.microsoft.com/office/powerpoint/2012/main" userId="3b8a7f74cf59f5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1562" autoAdjust="0"/>
  </p:normalViewPr>
  <p:slideViewPr>
    <p:cSldViewPr snapToObjects="1">
      <p:cViewPr varScale="1">
        <p:scale>
          <a:sx n="102" d="100"/>
          <a:sy n="102" d="100"/>
        </p:scale>
        <p:origin x="221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0" d="100"/>
          <a:sy n="60" d="100"/>
        </p:scale>
        <p:origin x="327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48E6D-91EE-4DA6-8873-0190FDBBD5AB}" type="doc">
      <dgm:prSet loTypeId="urn:microsoft.com/office/officeart/2005/8/layout/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A9A8771-3EC9-4025-ADC7-D9C323945B56}">
      <dgm:prSet phldrT="[Texte]"/>
      <dgm:spPr/>
      <dgm:t>
        <a:bodyPr/>
        <a:lstStyle/>
        <a:p>
          <a:r>
            <a:rPr lang="fr-FR"/>
            <a:t>Achat et Réception MP</a:t>
          </a:r>
        </a:p>
      </dgm:t>
    </dgm:pt>
    <dgm:pt modelId="{E8436D9E-72C7-4C07-86EA-2962270FD3FC}" type="parTrans" cxnId="{3E7E85A0-618F-4BF6-8A53-320FDB3FEC77}">
      <dgm:prSet/>
      <dgm:spPr/>
      <dgm:t>
        <a:bodyPr/>
        <a:lstStyle/>
        <a:p>
          <a:endParaRPr lang="fr-FR"/>
        </a:p>
      </dgm:t>
    </dgm:pt>
    <dgm:pt modelId="{4BDD6E91-07DB-4233-BF5A-34ADFF8ECF3B}" type="sibTrans" cxnId="{3E7E85A0-618F-4BF6-8A53-320FDB3FEC77}">
      <dgm:prSet/>
      <dgm:spPr/>
      <dgm:t>
        <a:bodyPr/>
        <a:lstStyle/>
        <a:p>
          <a:endParaRPr lang="fr-FR"/>
        </a:p>
      </dgm:t>
    </dgm:pt>
    <dgm:pt modelId="{D17CD0ED-D65C-48E7-9E64-2F1E7B3953C3}">
      <dgm:prSet phldrT="[Texte]"/>
      <dgm:spPr/>
      <dgm:t>
        <a:bodyPr/>
        <a:lstStyle/>
        <a:p>
          <a:r>
            <a:rPr lang="fr-FR"/>
            <a:t>Stockage MP à l'intérieur</a:t>
          </a:r>
        </a:p>
      </dgm:t>
    </dgm:pt>
    <dgm:pt modelId="{5C9858B8-E1B2-49A2-8F4D-F39BEE661B5A}" type="parTrans" cxnId="{CC99D81D-A62F-4C10-9868-4982A65DB966}">
      <dgm:prSet/>
      <dgm:spPr/>
      <dgm:t>
        <a:bodyPr/>
        <a:lstStyle/>
        <a:p>
          <a:endParaRPr lang="fr-FR"/>
        </a:p>
      </dgm:t>
    </dgm:pt>
    <dgm:pt modelId="{8DBF30FC-2AB1-49E6-BD1A-435652A96424}" type="sibTrans" cxnId="{CC99D81D-A62F-4C10-9868-4982A65DB966}">
      <dgm:prSet/>
      <dgm:spPr/>
      <dgm:t>
        <a:bodyPr/>
        <a:lstStyle/>
        <a:p>
          <a:endParaRPr lang="fr-FR"/>
        </a:p>
      </dgm:t>
    </dgm:pt>
    <dgm:pt modelId="{47C42C49-6D38-4928-940A-A923C27CC468}">
      <dgm:prSet phldrT="[Texte]"/>
      <dgm:spPr/>
      <dgm:t>
        <a:bodyPr/>
        <a:lstStyle/>
        <a:p>
          <a:r>
            <a:rPr lang="fr-FR" dirty="0"/>
            <a:t>Contrôle qualité et humidité</a:t>
          </a:r>
        </a:p>
      </dgm:t>
    </dgm:pt>
    <dgm:pt modelId="{EC44A071-D548-4A4A-B873-AFC065597CBB}" type="parTrans" cxnId="{267DF1D6-6A6B-4661-A71C-C432B74900F7}">
      <dgm:prSet/>
      <dgm:spPr/>
      <dgm:t>
        <a:bodyPr/>
        <a:lstStyle/>
        <a:p>
          <a:endParaRPr lang="fr-FR"/>
        </a:p>
      </dgm:t>
    </dgm:pt>
    <dgm:pt modelId="{86DEB532-BB95-4712-BB9A-143A1E4F86DE}" type="sibTrans" cxnId="{267DF1D6-6A6B-4661-A71C-C432B74900F7}">
      <dgm:prSet/>
      <dgm:spPr/>
      <dgm:t>
        <a:bodyPr/>
        <a:lstStyle/>
        <a:p>
          <a:endParaRPr lang="fr-FR"/>
        </a:p>
      </dgm:t>
    </dgm:pt>
    <dgm:pt modelId="{683798CE-454D-40DE-884E-4150DE7E5890}">
      <dgm:prSet phldrT="[Texte]"/>
      <dgm:spPr/>
      <dgm:t>
        <a:bodyPr/>
        <a:lstStyle/>
        <a:p>
          <a:r>
            <a:rPr lang="fr-FR"/>
            <a:t>Enregistrement des stocks</a:t>
          </a:r>
        </a:p>
      </dgm:t>
    </dgm:pt>
    <dgm:pt modelId="{F3FB29DF-92AC-40C5-87EB-34AA00E972A3}" type="parTrans" cxnId="{36E31E18-6E0F-4A10-8B8A-35AADDF74B57}">
      <dgm:prSet/>
      <dgm:spPr/>
      <dgm:t>
        <a:bodyPr/>
        <a:lstStyle/>
        <a:p>
          <a:endParaRPr lang="fr-FR"/>
        </a:p>
      </dgm:t>
    </dgm:pt>
    <dgm:pt modelId="{5792DB5D-7C1B-41BF-AB7F-DB0A12BB9BAA}" type="sibTrans" cxnId="{36E31E18-6E0F-4A10-8B8A-35AADDF74B57}">
      <dgm:prSet/>
      <dgm:spPr/>
      <dgm:t>
        <a:bodyPr/>
        <a:lstStyle/>
        <a:p>
          <a:endParaRPr lang="fr-FR"/>
        </a:p>
      </dgm:t>
    </dgm:pt>
    <dgm:pt modelId="{9043AC04-3595-45F6-AB5F-3E44FBBC357D}">
      <dgm:prSet phldrT="[Texte]"/>
      <dgm:spPr/>
      <dgm:t>
        <a:bodyPr/>
        <a:lstStyle/>
        <a:p>
          <a:r>
            <a:rPr lang="fr-FR" dirty="0"/>
            <a:t>Préparation des bois à la commande : cubage / séchage / tri /empilage</a:t>
          </a:r>
        </a:p>
      </dgm:t>
    </dgm:pt>
    <dgm:pt modelId="{A89084AA-7A70-4CCA-A737-184BB5B341FA}" type="parTrans" cxnId="{BB3DFB4C-3661-46D4-B381-E8DE1DF177A0}">
      <dgm:prSet/>
      <dgm:spPr/>
      <dgm:t>
        <a:bodyPr/>
        <a:lstStyle/>
        <a:p>
          <a:endParaRPr lang="fr-FR"/>
        </a:p>
      </dgm:t>
    </dgm:pt>
    <dgm:pt modelId="{012FD6DD-6BB3-415E-8B48-B8587E1EB7C0}" type="sibTrans" cxnId="{BB3DFB4C-3661-46D4-B381-E8DE1DF177A0}">
      <dgm:prSet/>
      <dgm:spPr/>
      <dgm:t>
        <a:bodyPr/>
        <a:lstStyle/>
        <a:p>
          <a:endParaRPr lang="fr-FR"/>
        </a:p>
      </dgm:t>
    </dgm:pt>
    <dgm:pt modelId="{AD664738-778A-4014-8107-C97E9D1FC4C8}">
      <dgm:prSet/>
      <dgm:spPr/>
      <dgm:t>
        <a:bodyPr/>
        <a:lstStyle/>
        <a:p>
          <a:r>
            <a:rPr lang="fr-FR"/>
            <a:t>Livraison</a:t>
          </a:r>
        </a:p>
      </dgm:t>
    </dgm:pt>
    <dgm:pt modelId="{E13AF4C9-C3A4-4670-9BDD-2993C63C3BDC}" type="parTrans" cxnId="{B981B939-D8D8-42FF-BE4A-39A8715F299A}">
      <dgm:prSet/>
      <dgm:spPr/>
      <dgm:t>
        <a:bodyPr/>
        <a:lstStyle/>
        <a:p>
          <a:endParaRPr lang="fr-FR"/>
        </a:p>
      </dgm:t>
    </dgm:pt>
    <dgm:pt modelId="{433FB287-E49D-4AEF-B5F4-230EEA92965C}" type="sibTrans" cxnId="{B981B939-D8D8-42FF-BE4A-39A8715F299A}">
      <dgm:prSet/>
      <dgm:spPr/>
      <dgm:t>
        <a:bodyPr/>
        <a:lstStyle/>
        <a:p>
          <a:endParaRPr lang="fr-FR"/>
        </a:p>
      </dgm:t>
    </dgm:pt>
    <dgm:pt modelId="{7DAF67E0-0F30-4705-AAE4-4C3A148B8B68}">
      <dgm:prSet/>
      <dgm:spPr/>
      <dgm:t>
        <a:bodyPr/>
        <a:lstStyle/>
        <a:p>
          <a:r>
            <a:rPr lang="fr-FR"/>
            <a:t>Enregistrement des stocks</a:t>
          </a:r>
        </a:p>
      </dgm:t>
    </dgm:pt>
    <dgm:pt modelId="{0CAB7C78-1B62-4439-8B6E-C7C40298D5CE}" type="parTrans" cxnId="{B05B8691-DAEC-4086-8BDA-2CA7676AF128}">
      <dgm:prSet/>
      <dgm:spPr/>
      <dgm:t>
        <a:bodyPr/>
        <a:lstStyle/>
        <a:p>
          <a:endParaRPr lang="fr-FR"/>
        </a:p>
      </dgm:t>
    </dgm:pt>
    <dgm:pt modelId="{433E4255-6261-4A98-B1F0-DE2F3A781C60}" type="sibTrans" cxnId="{B05B8691-DAEC-4086-8BDA-2CA7676AF128}">
      <dgm:prSet/>
      <dgm:spPr/>
      <dgm:t>
        <a:bodyPr/>
        <a:lstStyle/>
        <a:p>
          <a:endParaRPr lang="fr-FR"/>
        </a:p>
      </dgm:t>
    </dgm:pt>
    <dgm:pt modelId="{34BD06F7-52DA-4483-90FC-ABEBEE10B48F}">
      <dgm:prSet/>
      <dgm:spPr/>
      <dgm:t>
        <a:bodyPr/>
        <a:lstStyle/>
        <a:p>
          <a:r>
            <a:rPr lang="fr-FR"/>
            <a:t>facturation</a:t>
          </a:r>
        </a:p>
      </dgm:t>
    </dgm:pt>
    <dgm:pt modelId="{1A29A324-4C8C-4A1D-B18F-B6258185382F}" type="parTrans" cxnId="{DC769234-BF41-4780-8C19-D951304F0302}">
      <dgm:prSet/>
      <dgm:spPr/>
      <dgm:t>
        <a:bodyPr/>
        <a:lstStyle/>
        <a:p>
          <a:endParaRPr lang="fr-FR"/>
        </a:p>
      </dgm:t>
    </dgm:pt>
    <dgm:pt modelId="{09CEAF4D-F465-4C70-AD10-3A645021B5F9}" type="sibTrans" cxnId="{DC769234-BF41-4780-8C19-D951304F0302}">
      <dgm:prSet/>
      <dgm:spPr/>
      <dgm:t>
        <a:bodyPr/>
        <a:lstStyle/>
        <a:p>
          <a:endParaRPr lang="fr-FR"/>
        </a:p>
      </dgm:t>
    </dgm:pt>
    <dgm:pt modelId="{1F15F9A1-CED3-4176-B185-3867B56D149C}" type="pres">
      <dgm:prSet presAssocID="{DE148E6D-91EE-4DA6-8873-0190FDBBD5AB}" presName="diagram" presStyleCnt="0">
        <dgm:presLayoutVars>
          <dgm:dir/>
          <dgm:resizeHandles val="exact"/>
        </dgm:presLayoutVars>
      </dgm:prSet>
      <dgm:spPr/>
    </dgm:pt>
    <dgm:pt modelId="{4F5ADAD7-01DD-4048-89B4-80FF473198FB}" type="pres">
      <dgm:prSet presAssocID="{8A9A8771-3EC9-4025-ADC7-D9C323945B56}" presName="node" presStyleLbl="node1" presStyleIdx="0" presStyleCnt="8">
        <dgm:presLayoutVars>
          <dgm:bulletEnabled val="1"/>
        </dgm:presLayoutVars>
      </dgm:prSet>
      <dgm:spPr/>
    </dgm:pt>
    <dgm:pt modelId="{7CD3A8E4-78E8-468D-AF6D-91F811A7DABB}" type="pres">
      <dgm:prSet presAssocID="{4BDD6E91-07DB-4233-BF5A-34ADFF8ECF3B}" presName="sibTrans" presStyleLbl="sibTrans2D1" presStyleIdx="0" presStyleCnt="7"/>
      <dgm:spPr/>
    </dgm:pt>
    <dgm:pt modelId="{977323F7-6602-4482-8C16-49DBE0EC4D45}" type="pres">
      <dgm:prSet presAssocID="{4BDD6E91-07DB-4233-BF5A-34ADFF8ECF3B}" presName="connectorText" presStyleLbl="sibTrans2D1" presStyleIdx="0" presStyleCnt="7"/>
      <dgm:spPr/>
    </dgm:pt>
    <dgm:pt modelId="{B68C1C1E-ABAE-4245-81CC-A584B71A8C85}" type="pres">
      <dgm:prSet presAssocID="{D17CD0ED-D65C-48E7-9E64-2F1E7B3953C3}" presName="node" presStyleLbl="node1" presStyleIdx="1" presStyleCnt="8">
        <dgm:presLayoutVars>
          <dgm:bulletEnabled val="1"/>
        </dgm:presLayoutVars>
      </dgm:prSet>
      <dgm:spPr/>
    </dgm:pt>
    <dgm:pt modelId="{529C4306-B979-4601-9810-BF81A932D4B0}" type="pres">
      <dgm:prSet presAssocID="{8DBF30FC-2AB1-49E6-BD1A-435652A96424}" presName="sibTrans" presStyleLbl="sibTrans2D1" presStyleIdx="1" presStyleCnt="7"/>
      <dgm:spPr/>
    </dgm:pt>
    <dgm:pt modelId="{D80A1AB9-9829-4B74-B925-D779FDA002C6}" type="pres">
      <dgm:prSet presAssocID="{8DBF30FC-2AB1-49E6-BD1A-435652A96424}" presName="connectorText" presStyleLbl="sibTrans2D1" presStyleIdx="1" presStyleCnt="7"/>
      <dgm:spPr/>
    </dgm:pt>
    <dgm:pt modelId="{106E99E3-ED68-4349-901E-98309F07E968}" type="pres">
      <dgm:prSet presAssocID="{47C42C49-6D38-4928-940A-A923C27CC468}" presName="node" presStyleLbl="node1" presStyleIdx="2" presStyleCnt="8">
        <dgm:presLayoutVars>
          <dgm:bulletEnabled val="1"/>
        </dgm:presLayoutVars>
      </dgm:prSet>
      <dgm:spPr/>
    </dgm:pt>
    <dgm:pt modelId="{B3B6F84F-430E-4A3D-A595-D2E9414A7CA4}" type="pres">
      <dgm:prSet presAssocID="{86DEB532-BB95-4712-BB9A-143A1E4F86DE}" presName="sibTrans" presStyleLbl="sibTrans2D1" presStyleIdx="2" presStyleCnt="7"/>
      <dgm:spPr/>
    </dgm:pt>
    <dgm:pt modelId="{6606F6B0-290D-4D6B-9CC8-B8161BC68ACD}" type="pres">
      <dgm:prSet presAssocID="{86DEB532-BB95-4712-BB9A-143A1E4F86DE}" presName="connectorText" presStyleLbl="sibTrans2D1" presStyleIdx="2" presStyleCnt="7"/>
      <dgm:spPr/>
    </dgm:pt>
    <dgm:pt modelId="{BA38F541-A227-4BF3-8E61-DA6FD84AE187}" type="pres">
      <dgm:prSet presAssocID="{683798CE-454D-40DE-884E-4150DE7E5890}" presName="node" presStyleLbl="node1" presStyleIdx="3" presStyleCnt="8">
        <dgm:presLayoutVars>
          <dgm:bulletEnabled val="1"/>
        </dgm:presLayoutVars>
      </dgm:prSet>
      <dgm:spPr/>
    </dgm:pt>
    <dgm:pt modelId="{5815B19D-BB3C-4D51-9981-CF5DA58CC42A}" type="pres">
      <dgm:prSet presAssocID="{5792DB5D-7C1B-41BF-AB7F-DB0A12BB9BAA}" presName="sibTrans" presStyleLbl="sibTrans2D1" presStyleIdx="3" presStyleCnt="7"/>
      <dgm:spPr/>
    </dgm:pt>
    <dgm:pt modelId="{4D1E215A-FB45-4934-A67D-449D88220206}" type="pres">
      <dgm:prSet presAssocID="{5792DB5D-7C1B-41BF-AB7F-DB0A12BB9BAA}" presName="connectorText" presStyleLbl="sibTrans2D1" presStyleIdx="3" presStyleCnt="7"/>
      <dgm:spPr/>
    </dgm:pt>
    <dgm:pt modelId="{7C8DECC6-0358-480A-B161-09D61DCB406C}" type="pres">
      <dgm:prSet presAssocID="{9043AC04-3595-45F6-AB5F-3E44FBBC357D}" presName="node" presStyleLbl="node1" presStyleIdx="4" presStyleCnt="8">
        <dgm:presLayoutVars>
          <dgm:bulletEnabled val="1"/>
        </dgm:presLayoutVars>
      </dgm:prSet>
      <dgm:spPr/>
    </dgm:pt>
    <dgm:pt modelId="{686E7299-6D52-47EC-A70A-41CA212F43C8}" type="pres">
      <dgm:prSet presAssocID="{012FD6DD-6BB3-415E-8B48-B8587E1EB7C0}" presName="sibTrans" presStyleLbl="sibTrans2D1" presStyleIdx="4" presStyleCnt="7"/>
      <dgm:spPr/>
    </dgm:pt>
    <dgm:pt modelId="{CEFB0B56-DB8C-4D3D-8B1A-8DEBC7250346}" type="pres">
      <dgm:prSet presAssocID="{012FD6DD-6BB3-415E-8B48-B8587E1EB7C0}" presName="connectorText" presStyleLbl="sibTrans2D1" presStyleIdx="4" presStyleCnt="7"/>
      <dgm:spPr/>
    </dgm:pt>
    <dgm:pt modelId="{B2F81C67-A194-464B-AF21-25FAD03E828B}" type="pres">
      <dgm:prSet presAssocID="{AD664738-778A-4014-8107-C97E9D1FC4C8}" presName="node" presStyleLbl="node1" presStyleIdx="5" presStyleCnt="8">
        <dgm:presLayoutVars>
          <dgm:bulletEnabled val="1"/>
        </dgm:presLayoutVars>
      </dgm:prSet>
      <dgm:spPr/>
    </dgm:pt>
    <dgm:pt modelId="{9CA79EAA-FEDD-4FB3-9203-2B32968FFC60}" type="pres">
      <dgm:prSet presAssocID="{433FB287-E49D-4AEF-B5F4-230EEA92965C}" presName="sibTrans" presStyleLbl="sibTrans2D1" presStyleIdx="5" presStyleCnt="7"/>
      <dgm:spPr/>
    </dgm:pt>
    <dgm:pt modelId="{FDE86593-51C5-4EC3-B49D-AC62AE2D30A5}" type="pres">
      <dgm:prSet presAssocID="{433FB287-E49D-4AEF-B5F4-230EEA92965C}" presName="connectorText" presStyleLbl="sibTrans2D1" presStyleIdx="5" presStyleCnt="7"/>
      <dgm:spPr/>
    </dgm:pt>
    <dgm:pt modelId="{1D3BFF31-C645-468F-BDCC-6C22AFD3877C}" type="pres">
      <dgm:prSet presAssocID="{34BD06F7-52DA-4483-90FC-ABEBEE10B48F}" presName="node" presStyleLbl="node1" presStyleIdx="6" presStyleCnt="8">
        <dgm:presLayoutVars>
          <dgm:bulletEnabled val="1"/>
        </dgm:presLayoutVars>
      </dgm:prSet>
      <dgm:spPr/>
    </dgm:pt>
    <dgm:pt modelId="{5EB6456F-7474-4851-9C47-D607E5778DB1}" type="pres">
      <dgm:prSet presAssocID="{09CEAF4D-F465-4C70-AD10-3A645021B5F9}" presName="sibTrans" presStyleLbl="sibTrans2D1" presStyleIdx="6" presStyleCnt="7"/>
      <dgm:spPr/>
    </dgm:pt>
    <dgm:pt modelId="{69950E42-4C26-4A26-B057-A20A4EDA6DB9}" type="pres">
      <dgm:prSet presAssocID="{09CEAF4D-F465-4C70-AD10-3A645021B5F9}" presName="connectorText" presStyleLbl="sibTrans2D1" presStyleIdx="6" presStyleCnt="7"/>
      <dgm:spPr/>
    </dgm:pt>
    <dgm:pt modelId="{1BEF9CBE-61A8-4E8F-80AC-E58CFE838041}" type="pres">
      <dgm:prSet presAssocID="{7DAF67E0-0F30-4705-AAE4-4C3A148B8B68}" presName="node" presStyleLbl="node1" presStyleIdx="7" presStyleCnt="8">
        <dgm:presLayoutVars>
          <dgm:bulletEnabled val="1"/>
        </dgm:presLayoutVars>
      </dgm:prSet>
      <dgm:spPr/>
    </dgm:pt>
  </dgm:ptLst>
  <dgm:cxnLst>
    <dgm:cxn modelId="{FA0C6903-E35B-4FD1-A7F5-8B3F446748C8}" type="presOf" srcId="{433FB287-E49D-4AEF-B5F4-230EEA92965C}" destId="{FDE86593-51C5-4EC3-B49D-AC62AE2D30A5}" srcOrd="1" destOrd="0" presId="urn:microsoft.com/office/officeart/2005/8/layout/process5"/>
    <dgm:cxn modelId="{2831D60A-FB59-4E08-84BF-8AD812B3FD51}" type="presOf" srcId="{8DBF30FC-2AB1-49E6-BD1A-435652A96424}" destId="{529C4306-B979-4601-9810-BF81A932D4B0}" srcOrd="0" destOrd="0" presId="urn:microsoft.com/office/officeart/2005/8/layout/process5"/>
    <dgm:cxn modelId="{E0018A0B-90BB-422E-A1E9-838D645D145A}" type="presOf" srcId="{012FD6DD-6BB3-415E-8B48-B8587E1EB7C0}" destId="{CEFB0B56-DB8C-4D3D-8B1A-8DEBC7250346}" srcOrd="1" destOrd="0" presId="urn:microsoft.com/office/officeart/2005/8/layout/process5"/>
    <dgm:cxn modelId="{29CF9212-A963-405B-B707-ECD9BA359647}" type="presOf" srcId="{AD664738-778A-4014-8107-C97E9D1FC4C8}" destId="{B2F81C67-A194-464B-AF21-25FAD03E828B}" srcOrd="0" destOrd="0" presId="urn:microsoft.com/office/officeart/2005/8/layout/process5"/>
    <dgm:cxn modelId="{36E31E18-6E0F-4A10-8B8A-35AADDF74B57}" srcId="{DE148E6D-91EE-4DA6-8873-0190FDBBD5AB}" destId="{683798CE-454D-40DE-884E-4150DE7E5890}" srcOrd="3" destOrd="0" parTransId="{F3FB29DF-92AC-40C5-87EB-34AA00E972A3}" sibTransId="{5792DB5D-7C1B-41BF-AB7F-DB0A12BB9BAA}"/>
    <dgm:cxn modelId="{CC99D81D-A62F-4C10-9868-4982A65DB966}" srcId="{DE148E6D-91EE-4DA6-8873-0190FDBBD5AB}" destId="{D17CD0ED-D65C-48E7-9E64-2F1E7B3953C3}" srcOrd="1" destOrd="0" parTransId="{5C9858B8-E1B2-49A2-8F4D-F39BEE661B5A}" sibTransId="{8DBF30FC-2AB1-49E6-BD1A-435652A96424}"/>
    <dgm:cxn modelId="{8F8E2C1F-38B3-46AD-B4CF-D9F1E3E338D9}" type="presOf" srcId="{5792DB5D-7C1B-41BF-AB7F-DB0A12BB9BAA}" destId="{5815B19D-BB3C-4D51-9981-CF5DA58CC42A}" srcOrd="0" destOrd="0" presId="urn:microsoft.com/office/officeart/2005/8/layout/process5"/>
    <dgm:cxn modelId="{4DB1E11F-3973-4CF7-92DD-6B3CF3A630EB}" type="presOf" srcId="{683798CE-454D-40DE-884E-4150DE7E5890}" destId="{BA38F541-A227-4BF3-8E61-DA6FD84AE187}" srcOrd="0" destOrd="0" presId="urn:microsoft.com/office/officeart/2005/8/layout/process5"/>
    <dgm:cxn modelId="{DC769234-BF41-4780-8C19-D951304F0302}" srcId="{DE148E6D-91EE-4DA6-8873-0190FDBBD5AB}" destId="{34BD06F7-52DA-4483-90FC-ABEBEE10B48F}" srcOrd="6" destOrd="0" parTransId="{1A29A324-4C8C-4A1D-B18F-B6258185382F}" sibTransId="{09CEAF4D-F465-4C70-AD10-3A645021B5F9}"/>
    <dgm:cxn modelId="{B981B939-D8D8-42FF-BE4A-39A8715F299A}" srcId="{DE148E6D-91EE-4DA6-8873-0190FDBBD5AB}" destId="{AD664738-778A-4014-8107-C97E9D1FC4C8}" srcOrd="5" destOrd="0" parTransId="{E13AF4C9-C3A4-4670-9BDD-2993C63C3BDC}" sibTransId="{433FB287-E49D-4AEF-B5F4-230EEA92965C}"/>
    <dgm:cxn modelId="{3F573340-A921-42AB-8287-29B5431B46F2}" type="presOf" srcId="{09CEAF4D-F465-4C70-AD10-3A645021B5F9}" destId="{69950E42-4C26-4A26-B057-A20A4EDA6DB9}" srcOrd="1" destOrd="0" presId="urn:microsoft.com/office/officeart/2005/8/layout/process5"/>
    <dgm:cxn modelId="{CA05355F-060E-4BBF-8E2E-F8445D94C887}" type="presOf" srcId="{86DEB532-BB95-4712-BB9A-143A1E4F86DE}" destId="{B3B6F84F-430E-4A3D-A595-D2E9414A7CA4}" srcOrd="0" destOrd="0" presId="urn:microsoft.com/office/officeart/2005/8/layout/process5"/>
    <dgm:cxn modelId="{40034862-C888-43CA-9A05-54D5DA0FAC23}" type="presOf" srcId="{D17CD0ED-D65C-48E7-9E64-2F1E7B3953C3}" destId="{B68C1C1E-ABAE-4245-81CC-A584B71A8C85}" srcOrd="0" destOrd="0" presId="urn:microsoft.com/office/officeart/2005/8/layout/process5"/>
    <dgm:cxn modelId="{C7197363-B6F9-471E-8E55-DC9C67EB3697}" type="presOf" srcId="{9043AC04-3595-45F6-AB5F-3E44FBBC357D}" destId="{7C8DECC6-0358-480A-B161-09D61DCB406C}" srcOrd="0" destOrd="0" presId="urn:microsoft.com/office/officeart/2005/8/layout/process5"/>
    <dgm:cxn modelId="{7298E44A-A422-4215-A1FB-BAEA3BA6DCDB}" type="presOf" srcId="{34BD06F7-52DA-4483-90FC-ABEBEE10B48F}" destId="{1D3BFF31-C645-468F-BDCC-6C22AFD3877C}" srcOrd="0" destOrd="0" presId="urn:microsoft.com/office/officeart/2005/8/layout/process5"/>
    <dgm:cxn modelId="{D20B8D4C-B999-4F81-9BB3-5B81F43FC5BC}" type="presOf" srcId="{8DBF30FC-2AB1-49E6-BD1A-435652A96424}" destId="{D80A1AB9-9829-4B74-B925-D779FDA002C6}" srcOrd="1" destOrd="0" presId="urn:microsoft.com/office/officeart/2005/8/layout/process5"/>
    <dgm:cxn modelId="{BB3DFB4C-3661-46D4-B381-E8DE1DF177A0}" srcId="{DE148E6D-91EE-4DA6-8873-0190FDBBD5AB}" destId="{9043AC04-3595-45F6-AB5F-3E44FBBC357D}" srcOrd="4" destOrd="0" parTransId="{A89084AA-7A70-4CCA-A737-184BB5B341FA}" sibTransId="{012FD6DD-6BB3-415E-8B48-B8587E1EB7C0}"/>
    <dgm:cxn modelId="{B2FBE054-55D1-40DE-A9D8-8575CBA74B13}" type="presOf" srcId="{4BDD6E91-07DB-4233-BF5A-34ADFF8ECF3B}" destId="{7CD3A8E4-78E8-468D-AF6D-91F811A7DABB}" srcOrd="0" destOrd="0" presId="urn:microsoft.com/office/officeart/2005/8/layout/process5"/>
    <dgm:cxn modelId="{2D8D3C76-A597-4A64-BF0D-A843810A1A6E}" type="presOf" srcId="{86DEB532-BB95-4712-BB9A-143A1E4F86DE}" destId="{6606F6B0-290D-4D6B-9CC8-B8161BC68ACD}" srcOrd="1" destOrd="0" presId="urn:microsoft.com/office/officeart/2005/8/layout/process5"/>
    <dgm:cxn modelId="{4AFD7D85-DDBE-4E4D-B37C-18BC756C8461}" type="presOf" srcId="{012FD6DD-6BB3-415E-8B48-B8587E1EB7C0}" destId="{686E7299-6D52-47EC-A70A-41CA212F43C8}" srcOrd="0" destOrd="0" presId="urn:microsoft.com/office/officeart/2005/8/layout/process5"/>
    <dgm:cxn modelId="{0A0FEC86-AC1F-4509-876C-33D32C32719B}" type="presOf" srcId="{5792DB5D-7C1B-41BF-AB7F-DB0A12BB9BAA}" destId="{4D1E215A-FB45-4934-A67D-449D88220206}" srcOrd="1" destOrd="0" presId="urn:microsoft.com/office/officeart/2005/8/layout/process5"/>
    <dgm:cxn modelId="{085A4A8A-4EE2-4BFF-AB48-26C841E8B2A9}" type="presOf" srcId="{8A9A8771-3EC9-4025-ADC7-D9C323945B56}" destId="{4F5ADAD7-01DD-4048-89B4-80FF473198FB}" srcOrd="0" destOrd="0" presId="urn:microsoft.com/office/officeart/2005/8/layout/process5"/>
    <dgm:cxn modelId="{B05B8691-DAEC-4086-8BDA-2CA7676AF128}" srcId="{DE148E6D-91EE-4DA6-8873-0190FDBBD5AB}" destId="{7DAF67E0-0F30-4705-AAE4-4C3A148B8B68}" srcOrd="7" destOrd="0" parTransId="{0CAB7C78-1B62-4439-8B6E-C7C40298D5CE}" sibTransId="{433E4255-6261-4A98-B1F0-DE2F3A781C60}"/>
    <dgm:cxn modelId="{3E7E85A0-618F-4BF6-8A53-320FDB3FEC77}" srcId="{DE148E6D-91EE-4DA6-8873-0190FDBBD5AB}" destId="{8A9A8771-3EC9-4025-ADC7-D9C323945B56}" srcOrd="0" destOrd="0" parTransId="{E8436D9E-72C7-4C07-86EA-2962270FD3FC}" sibTransId="{4BDD6E91-07DB-4233-BF5A-34ADFF8ECF3B}"/>
    <dgm:cxn modelId="{267DF1D6-6A6B-4661-A71C-C432B74900F7}" srcId="{DE148E6D-91EE-4DA6-8873-0190FDBBD5AB}" destId="{47C42C49-6D38-4928-940A-A923C27CC468}" srcOrd="2" destOrd="0" parTransId="{EC44A071-D548-4A4A-B873-AFC065597CBB}" sibTransId="{86DEB532-BB95-4712-BB9A-143A1E4F86DE}"/>
    <dgm:cxn modelId="{747EF8DB-A431-417D-8EAE-98E52A73F01E}" type="presOf" srcId="{433FB287-E49D-4AEF-B5F4-230EEA92965C}" destId="{9CA79EAA-FEDD-4FB3-9203-2B32968FFC60}" srcOrd="0" destOrd="0" presId="urn:microsoft.com/office/officeart/2005/8/layout/process5"/>
    <dgm:cxn modelId="{C9BF69DF-7156-4DA8-95CC-D48A9C3579F5}" type="presOf" srcId="{09CEAF4D-F465-4C70-AD10-3A645021B5F9}" destId="{5EB6456F-7474-4851-9C47-D607E5778DB1}" srcOrd="0" destOrd="0" presId="urn:microsoft.com/office/officeart/2005/8/layout/process5"/>
    <dgm:cxn modelId="{B74BF2E5-BF3C-4958-8216-BE19679170F1}" type="presOf" srcId="{4BDD6E91-07DB-4233-BF5A-34ADFF8ECF3B}" destId="{977323F7-6602-4482-8C16-49DBE0EC4D45}" srcOrd="1" destOrd="0" presId="urn:microsoft.com/office/officeart/2005/8/layout/process5"/>
    <dgm:cxn modelId="{30C18BE9-C79F-492E-9DA4-A0A2C212FAD5}" type="presOf" srcId="{DE148E6D-91EE-4DA6-8873-0190FDBBD5AB}" destId="{1F15F9A1-CED3-4176-B185-3867B56D149C}" srcOrd="0" destOrd="0" presId="urn:microsoft.com/office/officeart/2005/8/layout/process5"/>
    <dgm:cxn modelId="{399B81EC-A282-4B07-B2D9-D18BFBD67BA6}" type="presOf" srcId="{7DAF67E0-0F30-4705-AAE4-4C3A148B8B68}" destId="{1BEF9CBE-61A8-4E8F-80AC-E58CFE838041}" srcOrd="0" destOrd="0" presId="urn:microsoft.com/office/officeart/2005/8/layout/process5"/>
    <dgm:cxn modelId="{A809F1ED-06E6-449F-B782-BFD14CC64EF9}" type="presOf" srcId="{47C42C49-6D38-4928-940A-A923C27CC468}" destId="{106E99E3-ED68-4349-901E-98309F07E968}" srcOrd="0" destOrd="0" presId="urn:microsoft.com/office/officeart/2005/8/layout/process5"/>
    <dgm:cxn modelId="{B1AA0247-1424-4BDD-A222-F510FCC3C0D3}" type="presParOf" srcId="{1F15F9A1-CED3-4176-B185-3867B56D149C}" destId="{4F5ADAD7-01DD-4048-89B4-80FF473198FB}" srcOrd="0" destOrd="0" presId="urn:microsoft.com/office/officeart/2005/8/layout/process5"/>
    <dgm:cxn modelId="{2723CB1D-4FF2-44F8-A351-44FDFD07B072}" type="presParOf" srcId="{1F15F9A1-CED3-4176-B185-3867B56D149C}" destId="{7CD3A8E4-78E8-468D-AF6D-91F811A7DABB}" srcOrd="1" destOrd="0" presId="urn:microsoft.com/office/officeart/2005/8/layout/process5"/>
    <dgm:cxn modelId="{3588E329-1E3B-4013-AC8F-0DFD2C7B0E8B}" type="presParOf" srcId="{7CD3A8E4-78E8-468D-AF6D-91F811A7DABB}" destId="{977323F7-6602-4482-8C16-49DBE0EC4D45}" srcOrd="0" destOrd="0" presId="urn:microsoft.com/office/officeart/2005/8/layout/process5"/>
    <dgm:cxn modelId="{1A7E12EE-1603-466E-994B-CC355EC1712F}" type="presParOf" srcId="{1F15F9A1-CED3-4176-B185-3867B56D149C}" destId="{B68C1C1E-ABAE-4245-81CC-A584B71A8C85}" srcOrd="2" destOrd="0" presId="urn:microsoft.com/office/officeart/2005/8/layout/process5"/>
    <dgm:cxn modelId="{10A27ABF-7D54-4F2B-A5B1-C0D09854B1C1}" type="presParOf" srcId="{1F15F9A1-CED3-4176-B185-3867B56D149C}" destId="{529C4306-B979-4601-9810-BF81A932D4B0}" srcOrd="3" destOrd="0" presId="urn:microsoft.com/office/officeart/2005/8/layout/process5"/>
    <dgm:cxn modelId="{79EA23E3-60B3-4D8C-911C-2B8F6C0873FE}" type="presParOf" srcId="{529C4306-B979-4601-9810-BF81A932D4B0}" destId="{D80A1AB9-9829-4B74-B925-D779FDA002C6}" srcOrd="0" destOrd="0" presId="urn:microsoft.com/office/officeart/2005/8/layout/process5"/>
    <dgm:cxn modelId="{9ABA6CD9-A927-4833-88F8-9F5C208E05E5}" type="presParOf" srcId="{1F15F9A1-CED3-4176-B185-3867B56D149C}" destId="{106E99E3-ED68-4349-901E-98309F07E968}" srcOrd="4" destOrd="0" presId="urn:microsoft.com/office/officeart/2005/8/layout/process5"/>
    <dgm:cxn modelId="{91D5EB0F-CFDD-4EFD-A2D5-E634BE066FF0}" type="presParOf" srcId="{1F15F9A1-CED3-4176-B185-3867B56D149C}" destId="{B3B6F84F-430E-4A3D-A595-D2E9414A7CA4}" srcOrd="5" destOrd="0" presId="urn:microsoft.com/office/officeart/2005/8/layout/process5"/>
    <dgm:cxn modelId="{3C9DCF4C-3C51-475B-8737-78D68BECF470}" type="presParOf" srcId="{B3B6F84F-430E-4A3D-A595-D2E9414A7CA4}" destId="{6606F6B0-290D-4D6B-9CC8-B8161BC68ACD}" srcOrd="0" destOrd="0" presId="urn:microsoft.com/office/officeart/2005/8/layout/process5"/>
    <dgm:cxn modelId="{31526F78-8E35-453D-8280-B38F6422C1D1}" type="presParOf" srcId="{1F15F9A1-CED3-4176-B185-3867B56D149C}" destId="{BA38F541-A227-4BF3-8E61-DA6FD84AE187}" srcOrd="6" destOrd="0" presId="urn:microsoft.com/office/officeart/2005/8/layout/process5"/>
    <dgm:cxn modelId="{BA2CF180-64E2-4B2D-8AF1-B727D31F8700}" type="presParOf" srcId="{1F15F9A1-CED3-4176-B185-3867B56D149C}" destId="{5815B19D-BB3C-4D51-9981-CF5DA58CC42A}" srcOrd="7" destOrd="0" presId="urn:microsoft.com/office/officeart/2005/8/layout/process5"/>
    <dgm:cxn modelId="{4ECBD31B-3D9E-40BB-834D-A34D14DFE8F9}" type="presParOf" srcId="{5815B19D-BB3C-4D51-9981-CF5DA58CC42A}" destId="{4D1E215A-FB45-4934-A67D-449D88220206}" srcOrd="0" destOrd="0" presId="urn:microsoft.com/office/officeart/2005/8/layout/process5"/>
    <dgm:cxn modelId="{654D8680-1816-42E9-B063-46FB361FC339}" type="presParOf" srcId="{1F15F9A1-CED3-4176-B185-3867B56D149C}" destId="{7C8DECC6-0358-480A-B161-09D61DCB406C}" srcOrd="8" destOrd="0" presId="urn:microsoft.com/office/officeart/2005/8/layout/process5"/>
    <dgm:cxn modelId="{15A233C4-60DC-418A-B0D8-7FAD53A0DB47}" type="presParOf" srcId="{1F15F9A1-CED3-4176-B185-3867B56D149C}" destId="{686E7299-6D52-47EC-A70A-41CA212F43C8}" srcOrd="9" destOrd="0" presId="urn:microsoft.com/office/officeart/2005/8/layout/process5"/>
    <dgm:cxn modelId="{CB70B5D5-5ACA-433B-B60D-93A791EB74A2}" type="presParOf" srcId="{686E7299-6D52-47EC-A70A-41CA212F43C8}" destId="{CEFB0B56-DB8C-4D3D-8B1A-8DEBC7250346}" srcOrd="0" destOrd="0" presId="urn:microsoft.com/office/officeart/2005/8/layout/process5"/>
    <dgm:cxn modelId="{33437347-F89A-4EAC-8BA3-C59AF011A0B5}" type="presParOf" srcId="{1F15F9A1-CED3-4176-B185-3867B56D149C}" destId="{B2F81C67-A194-464B-AF21-25FAD03E828B}" srcOrd="10" destOrd="0" presId="urn:microsoft.com/office/officeart/2005/8/layout/process5"/>
    <dgm:cxn modelId="{E99868BB-70F2-44A7-ABEA-7D75FDFABABE}" type="presParOf" srcId="{1F15F9A1-CED3-4176-B185-3867B56D149C}" destId="{9CA79EAA-FEDD-4FB3-9203-2B32968FFC60}" srcOrd="11" destOrd="0" presId="urn:microsoft.com/office/officeart/2005/8/layout/process5"/>
    <dgm:cxn modelId="{DFD8EB61-039A-4763-B625-922434227657}" type="presParOf" srcId="{9CA79EAA-FEDD-4FB3-9203-2B32968FFC60}" destId="{FDE86593-51C5-4EC3-B49D-AC62AE2D30A5}" srcOrd="0" destOrd="0" presId="urn:microsoft.com/office/officeart/2005/8/layout/process5"/>
    <dgm:cxn modelId="{47ADE364-0EED-40D4-8049-A753C4E45F16}" type="presParOf" srcId="{1F15F9A1-CED3-4176-B185-3867B56D149C}" destId="{1D3BFF31-C645-468F-BDCC-6C22AFD3877C}" srcOrd="12" destOrd="0" presId="urn:microsoft.com/office/officeart/2005/8/layout/process5"/>
    <dgm:cxn modelId="{344C003A-644F-4963-9A43-452ECB83BD7B}" type="presParOf" srcId="{1F15F9A1-CED3-4176-B185-3867B56D149C}" destId="{5EB6456F-7474-4851-9C47-D607E5778DB1}" srcOrd="13" destOrd="0" presId="urn:microsoft.com/office/officeart/2005/8/layout/process5"/>
    <dgm:cxn modelId="{20A1B835-F71D-4838-B05F-F78D7F6D7D63}" type="presParOf" srcId="{5EB6456F-7474-4851-9C47-D607E5778DB1}" destId="{69950E42-4C26-4A26-B057-A20A4EDA6DB9}" srcOrd="0" destOrd="0" presId="urn:microsoft.com/office/officeart/2005/8/layout/process5"/>
    <dgm:cxn modelId="{D265E655-47DD-4749-89FB-68CE1FB9D227}" type="presParOf" srcId="{1F15F9A1-CED3-4176-B185-3867B56D149C}" destId="{1BEF9CBE-61A8-4E8F-80AC-E58CFE838041}" srcOrd="14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148E6D-91EE-4DA6-8873-0190FDBBD5AB}" type="doc">
      <dgm:prSet loTypeId="urn:microsoft.com/office/officeart/2005/8/layout/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A9A8771-3EC9-4025-ADC7-D9C323945B56}">
      <dgm:prSet phldrT="[Texte]"/>
      <dgm:spPr/>
      <dgm:t>
        <a:bodyPr/>
        <a:lstStyle/>
        <a:p>
          <a:r>
            <a:rPr lang="fr-FR"/>
            <a:t>Achat et Réception MP</a:t>
          </a:r>
        </a:p>
      </dgm:t>
    </dgm:pt>
    <dgm:pt modelId="{E8436D9E-72C7-4C07-86EA-2962270FD3FC}" type="parTrans" cxnId="{3E7E85A0-618F-4BF6-8A53-320FDB3FEC77}">
      <dgm:prSet/>
      <dgm:spPr/>
      <dgm:t>
        <a:bodyPr/>
        <a:lstStyle/>
        <a:p>
          <a:endParaRPr lang="fr-FR"/>
        </a:p>
      </dgm:t>
    </dgm:pt>
    <dgm:pt modelId="{4BDD6E91-07DB-4233-BF5A-34ADFF8ECF3B}" type="sibTrans" cxnId="{3E7E85A0-618F-4BF6-8A53-320FDB3FEC77}">
      <dgm:prSet/>
      <dgm:spPr/>
      <dgm:t>
        <a:bodyPr/>
        <a:lstStyle/>
        <a:p>
          <a:endParaRPr lang="fr-FR"/>
        </a:p>
      </dgm:t>
    </dgm:pt>
    <dgm:pt modelId="{D17CD0ED-D65C-48E7-9E64-2F1E7B3953C3}">
      <dgm:prSet phldrT="[Texte]"/>
      <dgm:spPr/>
      <dgm:t>
        <a:bodyPr/>
        <a:lstStyle/>
        <a:p>
          <a:r>
            <a:rPr lang="fr-FR" dirty="0"/>
            <a:t>Sciage mobile (sous-traitance)</a:t>
          </a:r>
        </a:p>
      </dgm:t>
    </dgm:pt>
    <dgm:pt modelId="{5C9858B8-E1B2-49A2-8F4D-F39BEE661B5A}" type="parTrans" cxnId="{CC99D81D-A62F-4C10-9868-4982A65DB966}">
      <dgm:prSet/>
      <dgm:spPr/>
      <dgm:t>
        <a:bodyPr/>
        <a:lstStyle/>
        <a:p>
          <a:endParaRPr lang="fr-FR"/>
        </a:p>
      </dgm:t>
    </dgm:pt>
    <dgm:pt modelId="{8DBF30FC-2AB1-49E6-BD1A-435652A96424}" type="sibTrans" cxnId="{CC99D81D-A62F-4C10-9868-4982A65DB966}">
      <dgm:prSet/>
      <dgm:spPr/>
      <dgm:t>
        <a:bodyPr/>
        <a:lstStyle/>
        <a:p>
          <a:endParaRPr lang="fr-FR"/>
        </a:p>
      </dgm:t>
    </dgm:pt>
    <dgm:pt modelId="{47C42C49-6D38-4928-940A-A923C27CC468}">
      <dgm:prSet phldrT="[Texte]"/>
      <dgm:spPr/>
      <dgm:t>
        <a:bodyPr/>
        <a:lstStyle/>
        <a:p>
          <a:r>
            <a:rPr lang="fr-FR" dirty="0"/>
            <a:t>Stockage / Contrôle qualité et humidité</a:t>
          </a:r>
        </a:p>
      </dgm:t>
    </dgm:pt>
    <dgm:pt modelId="{EC44A071-D548-4A4A-B873-AFC065597CBB}" type="parTrans" cxnId="{267DF1D6-6A6B-4661-A71C-C432B74900F7}">
      <dgm:prSet/>
      <dgm:spPr/>
      <dgm:t>
        <a:bodyPr/>
        <a:lstStyle/>
        <a:p>
          <a:endParaRPr lang="fr-FR"/>
        </a:p>
      </dgm:t>
    </dgm:pt>
    <dgm:pt modelId="{86DEB532-BB95-4712-BB9A-143A1E4F86DE}" type="sibTrans" cxnId="{267DF1D6-6A6B-4661-A71C-C432B74900F7}">
      <dgm:prSet/>
      <dgm:spPr/>
      <dgm:t>
        <a:bodyPr/>
        <a:lstStyle/>
        <a:p>
          <a:endParaRPr lang="fr-FR"/>
        </a:p>
      </dgm:t>
    </dgm:pt>
    <dgm:pt modelId="{683798CE-454D-40DE-884E-4150DE7E5890}">
      <dgm:prSet phldrT="[Texte]"/>
      <dgm:spPr/>
      <dgm:t>
        <a:bodyPr/>
        <a:lstStyle/>
        <a:p>
          <a:r>
            <a:rPr lang="fr-FR"/>
            <a:t>Enregistrement des stocks</a:t>
          </a:r>
        </a:p>
      </dgm:t>
    </dgm:pt>
    <dgm:pt modelId="{F3FB29DF-92AC-40C5-87EB-34AA00E972A3}" type="parTrans" cxnId="{36E31E18-6E0F-4A10-8B8A-35AADDF74B57}">
      <dgm:prSet/>
      <dgm:spPr/>
      <dgm:t>
        <a:bodyPr/>
        <a:lstStyle/>
        <a:p>
          <a:endParaRPr lang="fr-FR"/>
        </a:p>
      </dgm:t>
    </dgm:pt>
    <dgm:pt modelId="{5792DB5D-7C1B-41BF-AB7F-DB0A12BB9BAA}" type="sibTrans" cxnId="{36E31E18-6E0F-4A10-8B8A-35AADDF74B57}">
      <dgm:prSet/>
      <dgm:spPr/>
      <dgm:t>
        <a:bodyPr/>
        <a:lstStyle/>
        <a:p>
          <a:endParaRPr lang="fr-FR"/>
        </a:p>
      </dgm:t>
    </dgm:pt>
    <dgm:pt modelId="{9043AC04-3595-45F6-AB5F-3E44FBBC357D}">
      <dgm:prSet phldrT="[Texte]"/>
      <dgm:spPr/>
      <dgm:t>
        <a:bodyPr/>
        <a:lstStyle/>
        <a:p>
          <a:r>
            <a:rPr lang="fr-FR" dirty="0"/>
            <a:t>Préparation des bois à la l'expédition : cubage / séchage /empilage</a:t>
          </a:r>
        </a:p>
      </dgm:t>
    </dgm:pt>
    <dgm:pt modelId="{A89084AA-7A70-4CCA-A737-184BB5B341FA}" type="parTrans" cxnId="{BB3DFB4C-3661-46D4-B381-E8DE1DF177A0}">
      <dgm:prSet/>
      <dgm:spPr/>
      <dgm:t>
        <a:bodyPr/>
        <a:lstStyle/>
        <a:p>
          <a:endParaRPr lang="fr-FR"/>
        </a:p>
      </dgm:t>
    </dgm:pt>
    <dgm:pt modelId="{012FD6DD-6BB3-415E-8B48-B8587E1EB7C0}" type="sibTrans" cxnId="{BB3DFB4C-3661-46D4-B381-E8DE1DF177A0}">
      <dgm:prSet/>
      <dgm:spPr/>
      <dgm:t>
        <a:bodyPr/>
        <a:lstStyle/>
        <a:p>
          <a:endParaRPr lang="fr-FR"/>
        </a:p>
      </dgm:t>
    </dgm:pt>
    <dgm:pt modelId="{AD664738-778A-4014-8107-C97E9D1FC4C8}">
      <dgm:prSet/>
      <dgm:spPr/>
      <dgm:t>
        <a:bodyPr/>
        <a:lstStyle/>
        <a:p>
          <a:r>
            <a:rPr lang="fr-FR" dirty="0"/>
            <a:t>Livraison</a:t>
          </a:r>
        </a:p>
      </dgm:t>
    </dgm:pt>
    <dgm:pt modelId="{E13AF4C9-C3A4-4670-9BDD-2993C63C3BDC}" type="parTrans" cxnId="{B981B939-D8D8-42FF-BE4A-39A8715F299A}">
      <dgm:prSet/>
      <dgm:spPr/>
      <dgm:t>
        <a:bodyPr/>
        <a:lstStyle/>
        <a:p>
          <a:endParaRPr lang="fr-FR"/>
        </a:p>
      </dgm:t>
    </dgm:pt>
    <dgm:pt modelId="{433FB287-E49D-4AEF-B5F4-230EEA92965C}" type="sibTrans" cxnId="{B981B939-D8D8-42FF-BE4A-39A8715F299A}">
      <dgm:prSet/>
      <dgm:spPr/>
      <dgm:t>
        <a:bodyPr/>
        <a:lstStyle/>
        <a:p>
          <a:endParaRPr lang="fr-FR"/>
        </a:p>
      </dgm:t>
    </dgm:pt>
    <dgm:pt modelId="{7DAF67E0-0F30-4705-AAE4-4C3A148B8B68}">
      <dgm:prSet/>
      <dgm:spPr/>
      <dgm:t>
        <a:bodyPr/>
        <a:lstStyle/>
        <a:p>
          <a:r>
            <a:rPr lang="fr-FR"/>
            <a:t>Enregistrement des stocks</a:t>
          </a:r>
        </a:p>
      </dgm:t>
    </dgm:pt>
    <dgm:pt modelId="{0CAB7C78-1B62-4439-8B6E-C7C40298D5CE}" type="parTrans" cxnId="{B05B8691-DAEC-4086-8BDA-2CA7676AF128}">
      <dgm:prSet/>
      <dgm:spPr/>
      <dgm:t>
        <a:bodyPr/>
        <a:lstStyle/>
        <a:p>
          <a:endParaRPr lang="fr-FR"/>
        </a:p>
      </dgm:t>
    </dgm:pt>
    <dgm:pt modelId="{433E4255-6261-4A98-B1F0-DE2F3A781C60}" type="sibTrans" cxnId="{B05B8691-DAEC-4086-8BDA-2CA7676AF128}">
      <dgm:prSet/>
      <dgm:spPr/>
      <dgm:t>
        <a:bodyPr/>
        <a:lstStyle/>
        <a:p>
          <a:endParaRPr lang="fr-FR"/>
        </a:p>
      </dgm:t>
    </dgm:pt>
    <dgm:pt modelId="{34BD06F7-52DA-4483-90FC-ABEBEE10B48F}">
      <dgm:prSet/>
      <dgm:spPr/>
      <dgm:t>
        <a:bodyPr/>
        <a:lstStyle/>
        <a:p>
          <a:r>
            <a:rPr lang="fr-FR"/>
            <a:t>facturation</a:t>
          </a:r>
        </a:p>
      </dgm:t>
    </dgm:pt>
    <dgm:pt modelId="{1A29A324-4C8C-4A1D-B18F-B6258185382F}" type="parTrans" cxnId="{DC769234-BF41-4780-8C19-D951304F0302}">
      <dgm:prSet/>
      <dgm:spPr/>
      <dgm:t>
        <a:bodyPr/>
        <a:lstStyle/>
        <a:p>
          <a:endParaRPr lang="fr-FR"/>
        </a:p>
      </dgm:t>
    </dgm:pt>
    <dgm:pt modelId="{09CEAF4D-F465-4C70-AD10-3A645021B5F9}" type="sibTrans" cxnId="{DC769234-BF41-4780-8C19-D951304F0302}">
      <dgm:prSet/>
      <dgm:spPr/>
      <dgm:t>
        <a:bodyPr/>
        <a:lstStyle/>
        <a:p>
          <a:endParaRPr lang="fr-FR"/>
        </a:p>
      </dgm:t>
    </dgm:pt>
    <dgm:pt modelId="{1F15F9A1-CED3-4176-B185-3867B56D149C}" type="pres">
      <dgm:prSet presAssocID="{DE148E6D-91EE-4DA6-8873-0190FDBBD5AB}" presName="diagram" presStyleCnt="0">
        <dgm:presLayoutVars>
          <dgm:dir/>
          <dgm:resizeHandles val="exact"/>
        </dgm:presLayoutVars>
      </dgm:prSet>
      <dgm:spPr/>
    </dgm:pt>
    <dgm:pt modelId="{4F5ADAD7-01DD-4048-89B4-80FF473198FB}" type="pres">
      <dgm:prSet presAssocID="{8A9A8771-3EC9-4025-ADC7-D9C323945B56}" presName="node" presStyleLbl="node1" presStyleIdx="0" presStyleCnt="8">
        <dgm:presLayoutVars>
          <dgm:bulletEnabled val="1"/>
        </dgm:presLayoutVars>
      </dgm:prSet>
      <dgm:spPr/>
    </dgm:pt>
    <dgm:pt modelId="{7CD3A8E4-78E8-468D-AF6D-91F811A7DABB}" type="pres">
      <dgm:prSet presAssocID="{4BDD6E91-07DB-4233-BF5A-34ADFF8ECF3B}" presName="sibTrans" presStyleLbl="sibTrans2D1" presStyleIdx="0" presStyleCnt="7"/>
      <dgm:spPr/>
    </dgm:pt>
    <dgm:pt modelId="{977323F7-6602-4482-8C16-49DBE0EC4D45}" type="pres">
      <dgm:prSet presAssocID="{4BDD6E91-07DB-4233-BF5A-34ADFF8ECF3B}" presName="connectorText" presStyleLbl="sibTrans2D1" presStyleIdx="0" presStyleCnt="7"/>
      <dgm:spPr/>
    </dgm:pt>
    <dgm:pt modelId="{B68C1C1E-ABAE-4245-81CC-A584B71A8C85}" type="pres">
      <dgm:prSet presAssocID="{D17CD0ED-D65C-48E7-9E64-2F1E7B3953C3}" presName="node" presStyleLbl="node1" presStyleIdx="1" presStyleCnt="8">
        <dgm:presLayoutVars>
          <dgm:bulletEnabled val="1"/>
        </dgm:presLayoutVars>
      </dgm:prSet>
      <dgm:spPr/>
    </dgm:pt>
    <dgm:pt modelId="{529C4306-B979-4601-9810-BF81A932D4B0}" type="pres">
      <dgm:prSet presAssocID="{8DBF30FC-2AB1-49E6-BD1A-435652A96424}" presName="sibTrans" presStyleLbl="sibTrans2D1" presStyleIdx="1" presStyleCnt="7"/>
      <dgm:spPr/>
    </dgm:pt>
    <dgm:pt modelId="{D80A1AB9-9829-4B74-B925-D779FDA002C6}" type="pres">
      <dgm:prSet presAssocID="{8DBF30FC-2AB1-49E6-BD1A-435652A96424}" presName="connectorText" presStyleLbl="sibTrans2D1" presStyleIdx="1" presStyleCnt="7"/>
      <dgm:spPr/>
    </dgm:pt>
    <dgm:pt modelId="{106E99E3-ED68-4349-901E-98309F07E968}" type="pres">
      <dgm:prSet presAssocID="{47C42C49-6D38-4928-940A-A923C27CC468}" presName="node" presStyleLbl="node1" presStyleIdx="2" presStyleCnt="8">
        <dgm:presLayoutVars>
          <dgm:bulletEnabled val="1"/>
        </dgm:presLayoutVars>
      </dgm:prSet>
      <dgm:spPr/>
    </dgm:pt>
    <dgm:pt modelId="{B3B6F84F-430E-4A3D-A595-D2E9414A7CA4}" type="pres">
      <dgm:prSet presAssocID="{86DEB532-BB95-4712-BB9A-143A1E4F86DE}" presName="sibTrans" presStyleLbl="sibTrans2D1" presStyleIdx="2" presStyleCnt="7"/>
      <dgm:spPr/>
    </dgm:pt>
    <dgm:pt modelId="{6606F6B0-290D-4D6B-9CC8-B8161BC68ACD}" type="pres">
      <dgm:prSet presAssocID="{86DEB532-BB95-4712-BB9A-143A1E4F86DE}" presName="connectorText" presStyleLbl="sibTrans2D1" presStyleIdx="2" presStyleCnt="7"/>
      <dgm:spPr/>
    </dgm:pt>
    <dgm:pt modelId="{BA38F541-A227-4BF3-8E61-DA6FD84AE187}" type="pres">
      <dgm:prSet presAssocID="{683798CE-454D-40DE-884E-4150DE7E5890}" presName="node" presStyleLbl="node1" presStyleIdx="3" presStyleCnt="8">
        <dgm:presLayoutVars>
          <dgm:bulletEnabled val="1"/>
        </dgm:presLayoutVars>
      </dgm:prSet>
      <dgm:spPr/>
    </dgm:pt>
    <dgm:pt modelId="{5815B19D-BB3C-4D51-9981-CF5DA58CC42A}" type="pres">
      <dgm:prSet presAssocID="{5792DB5D-7C1B-41BF-AB7F-DB0A12BB9BAA}" presName="sibTrans" presStyleLbl="sibTrans2D1" presStyleIdx="3" presStyleCnt="7"/>
      <dgm:spPr/>
    </dgm:pt>
    <dgm:pt modelId="{4D1E215A-FB45-4934-A67D-449D88220206}" type="pres">
      <dgm:prSet presAssocID="{5792DB5D-7C1B-41BF-AB7F-DB0A12BB9BAA}" presName="connectorText" presStyleLbl="sibTrans2D1" presStyleIdx="3" presStyleCnt="7"/>
      <dgm:spPr/>
    </dgm:pt>
    <dgm:pt modelId="{7C8DECC6-0358-480A-B161-09D61DCB406C}" type="pres">
      <dgm:prSet presAssocID="{9043AC04-3595-45F6-AB5F-3E44FBBC357D}" presName="node" presStyleLbl="node1" presStyleIdx="4" presStyleCnt="8">
        <dgm:presLayoutVars>
          <dgm:bulletEnabled val="1"/>
        </dgm:presLayoutVars>
      </dgm:prSet>
      <dgm:spPr/>
    </dgm:pt>
    <dgm:pt modelId="{686E7299-6D52-47EC-A70A-41CA212F43C8}" type="pres">
      <dgm:prSet presAssocID="{012FD6DD-6BB3-415E-8B48-B8587E1EB7C0}" presName="sibTrans" presStyleLbl="sibTrans2D1" presStyleIdx="4" presStyleCnt="7"/>
      <dgm:spPr/>
    </dgm:pt>
    <dgm:pt modelId="{CEFB0B56-DB8C-4D3D-8B1A-8DEBC7250346}" type="pres">
      <dgm:prSet presAssocID="{012FD6DD-6BB3-415E-8B48-B8587E1EB7C0}" presName="connectorText" presStyleLbl="sibTrans2D1" presStyleIdx="4" presStyleCnt="7"/>
      <dgm:spPr/>
    </dgm:pt>
    <dgm:pt modelId="{B2F81C67-A194-464B-AF21-25FAD03E828B}" type="pres">
      <dgm:prSet presAssocID="{AD664738-778A-4014-8107-C97E9D1FC4C8}" presName="node" presStyleLbl="node1" presStyleIdx="5" presStyleCnt="8">
        <dgm:presLayoutVars>
          <dgm:bulletEnabled val="1"/>
        </dgm:presLayoutVars>
      </dgm:prSet>
      <dgm:spPr/>
    </dgm:pt>
    <dgm:pt modelId="{9CA79EAA-FEDD-4FB3-9203-2B32968FFC60}" type="pres">
      <dgm:prSet presAssocID="{433FB287-E49D-4AEF-B5F4-230EEA92965C}" presName="sibTrans" presStyleLbl="sibTrans2D1" presStyleIdx="5" presStyleCnt="7"/>
      <dgm:spPr/>
    </dgm:pt>
    <dgm:pt modelId="{FDE86593-51C5-4EC3-B49D-AC62AE2D30A5}" type="pres">
      <dgm:prSet presAssocID="{433FB287-E49D-4AEF-B5F4-230EEA92965C}" presName="connectorText" presStyleLbl="sibTrans2D1" presStyleIdx="5" presStyleCnt="7"/>
      <dgm:spPr/>
    </dgm:pt>
    <dgm:pt modelId="{1D3BFF31-C645-468F-BDCC-6C22AFD3877C}" type="pres">
      <dgm:prSet presAssocID="{34BD06F7-52DA-4483-90FC-ABEBEE10B48F}" presName="node" presStyleLbl="node1" presStyleIdx="6" presStyleCnt="8">
        <dgm:presLayoutVars>
          <dgm:bulletEnabled val="1"/>
        </dgm:presLayoutVars>
      </dgm:prSet>
      <dgm:spPr/>
    </dgm:pt>
    <dgm:pt modelId="{5EB6456F-7474-4851-9C47-D607E5778DB1}" type="pres">
      <dgm:prSet presAssocID="{09CEAF4D-F465-4C70-AD10-3A645021B5F9}" presName="sibTrans" presStyleLbl="sibTrans2D1" presStyleIdx="6" presStyleCnt="7"/>
      <dgm:spPr/>
    </dgm:pt>
    <dgm:pt modelId="{69950E42-4C26-4A26-B057-A20A4EDA6DB9}" type="pres">
      <dgm:prSet presAssocID="{09CEAF4D-F465-4C70-AD10-3A645021B5F9}" presName="connectorText" presStyleLbl="sibTrans2D1" presStyleIdx="6" presStyleCnt="7"/>
      <dgm:spPr/>
    </dgm:pt>
    <dgm:pt modelId="{1BEF9CBE-61A8-4E8F-80AC-E58CFE838041}" type="pres">
      <dgm:prSet presAssocID="{7DAF67E0-0F30-4705-AAE4-4C3A148B8B68}" presName="node" presStyleLbl="node1" presStyleIdx="7" presStyleCnt="8">
        <dgm:presLayoutVars>
          <dgm:bulletEnabled val="1"/>
        </dgm:presLayoutVars>
      </dgm:prSet>
      <dgm:spPr/>
    </dgm:pt>
  </dgm:ptLst>
  <dgm:cxnLst>
    <dgm:cxn modelId="{FA0C6903-E35B-4FD1-A7F5-8B3F446748C8}" type="presOf" srcId="{433FB287-E49D-4AEF-B5F4-230EEA92965C}" destId="{FDE86593-51C5-4EC3-B49D-AC62AE2D30A5}" srcOrd="1" destOrd="0" presId="urn:microsoft.com/office/officeart/2005/8/layout/process5"/>
    <dgm:cxn modelId="{2831D60A-FB59-4E08-84BF-8AD812B3FD51}" type="presOf" srcId="{8DBF30FC-2AB1-49E6-BD1A-435652A96424}" destId="{529C4306-B979-4601-9810-BF81A932D4B0}" srcOrd="0" destOrd="0" presId="urn:microsoft.com/office/officeart/2005/8/layout/process5"/>
    <dgm:cxn modelId="{E0018A0B-90BB-422E-A1E9-838D645D145A}" type="presOf" srcId="{012FD6DD-6BB3-415E-8B48-B8587E1EB7C0}" destId="{CEFB0B56-DB8C-4D3D-8B1A-8DEBC7250346}" srcOrd="1" destOrd="0" presId="urn:microsoft.com/office/officeart/2005/8/layout/process5"/>
    <dgm:cxn modelId="{29CF9212-A963-405B-B707-ECD9BA359647}" type="presOf" srcId="{AD664738-778A-4014-8107-C97E9D1FC4C8}" destId="{B2F81C67-A194-464B-AF21-25FAD03E828B}" srcOrd="0" destOrd="0" presId="urn:microsoft.com/office/officeart/2005/8/layout/process5"/>
    <dgm:cxn modelId="{36E31E18-6E0F-4A10-8B8A-35AADDF74B57}" srcId="{DE148E6D-91EE-4DA6-8873-0190FDBBD5AB}" destId="{683798CE-454D-40DE-884E-4150DE7E5890}" srcOrd="3" destOrd="0" parTransId="{F3FB29DF-92AC-40C5-87EB-34AA00E972A3}" sibTransId="{5792DB5D-7C1B-41BF-AB7F-DB0A12BB9BAA}"/>
    <dgm:cxn modelId="{CC99D81D-A62F-4C10-9868-4982A65DB966}" srcId="{DE148E6D-91EE-4DA6-8873-0190FDBBD5AB}" destId="{D17CD0ED-D65C-48E7-9E64-2F1E7B3953C3}" srcOrd="1" destOrd="0" parTransId="{5C9858B8-E1B2-49A2-8F4D-F39BEE661B5A}" sibTransId="{8DBF30FC-2AB1-49E6-BD1A-435652A96424}"/>
    <dgm:cxn modelId="{8F8E2C1F-38B3-46AD-B4CF-D9F1E3E338D9}" type="presOf" srcId="{5792DB5D-7C1B-41BF-AB7F-DB0A12BB9BAA}" destId="{5815B19D-BB3C-4D51-9981-CF5DA58CC42A}" srcOrd="0" destOrd="0" presId="urn:microsoft.com/office/officeart/2005/8/layout/process5"/>
    <dgm:cxn modelId="{4DB1E11F-3973-4CF7-92DD-6B3CF3A630EB}" type="presOf" srcId="{683798CE-454D-40DE-884E-4150DE7E5890}" destId="{BA38F541-A227-4BF3-8E61-DA6FD84AE187}" srcOrd="0" destOrd="0" presId="urn:microsoft.com/office/officeart/2005/8/layout/process5"/>
    <dgm:cxn modelId="{DC769234-BF41-4780-8C19-D951304F0302}" srcId="{DE148E6D-91EE-4DA6-8873-0190FDBBD5AB}" destId="{34BD06F7-52DA-4483-90FC-ABEBEE10B48F}" srcOrd="6" destOrd="0" parTransId="{1A29A324-4C8C-4A1D-B18F-B6258185382F}" sibTransId="{09CEAF4D-F465-4C70-AD10-3A645021B5F9}"/>
    <dgm:cxn modelId="{B981B939-D8D8-42FF-BE4A-39A8715F299A}" srcId="{DE148E6D-91EE-4DA6-8873-0190FDBBD5AB}" destId="{AD664738-778A-4014-8107-C97E9D1FC4C8}" srcOrd="5" destOrd="0" parTransId="{E13AF4C9-C3A4-4670-9BDD-2993C63C3BDC}" sibTransId="{433FB287-E49D-4AEF-B5F4-230EEA92965C}"/>
    <dgm:cxn modelId="{3F573340-A921-42AB-8287-29B5431B46F2}" type="presOf" srcId="{09CEAF4D-F465-4C70-AD10-3A645021B5F9}" destId="{69950E42-4C26-4A26-B057-A20A4EDA6DB9}" srcOrd="1" destOrd="0" presId="urn:microsoft.com/office/officeart/2005/8/layout/process5"/>
    <dgm:cxn modelId="{CA05355F-060E-4BBF-8E2E-F8445D94C887}" type="presOf" srcId="{86DEB532-BB95-4712-BB9A-143A1E4F86DE}" destId="{B3B6F84F-430E-4A3D-A595-D2E9414A7CA4}" srcOrd="0" destOrd="0" presId="urn:microsoft.com/office/officeart/2005/8/layout/process5"/>
    <dgm:cxn modelId="{40034862-C888-43CA-9A05-54D5DA0FAC23}" type="presOf" srcId="{D17CD0ED-D65C-48E7-9E64-2F1E7B3953C3}" destId="{B68C1C1E-ABAE-4245-81CC-A584B71A8C85}" srcOrd="0" destOrd="0" presId="urn:microsoft.com/office/officeart/2005/8/layout/process5"/>
    <dgm:cxn modelId="{C7197363-B6F9-471E-8E55-DC9C67EB3697}" type="presOf" srcId="{9043AC04-3595-45F6-AB5F-3E44FBBC357D}" destId="{7C8DECC6-0358-480A-B161-09D61DCB406C}" srcOrd="0" destOrd="0" presId="urn:microsoft.com/office/officeart/2005/8/layout/process5"/>
    <dgm:cxn modelId="{7298E44A-A422-4215-A1FB-BAEA3BA6DCDB}" type="presOf" srcId="{34BD06F7-52DA-4483-90FC-ABEBEE10B48F}" destId="{1D3BFF31-C645-468F-BDCC-6C22AFD3877C}" srcOrd="0" destOrd="0" presId="urn:microsoft.com/office/officeart/2005/8/layout/process5"/>
    <dgm:cxn modelId="{D20B8D4C-B999-4F81-9BB3-5B81F43FC5BC}" type="presOf" srcId="{8DBF30FC-2AB1-49E6-BD1A-435652A96424}" destId="{D80A1AB9-9829-4B74-B925-D779FDA002C6}" srcOrd="1" destOrd="0" presId="urn:microsoft.com/office/officeart/2005/8/layout/process5"/>
    <dgm:cxn modelId="{BB3DFB4C-3661-46D4-B381-E8DE1DF177A0}" srcId="{DE148E6D-91EE-4DA6-8873-0190FDBBD5AB}" destId="{9043AC04-3595-45F6-AB5F-3E44FBBC357D}" srcOrd="4" destOrd="0" parTransId="{A89084AA-7A70-4CCA-A737-184BB5B341FA}" sibTransId="{012FD6DD-6BB3-415E-8B48-B8587E1EB7C0}"/>
    <dgm:cxn modelId="{B2FBE054-55D1-40DE-A9D8-8575CBA74B13}" type="presOf" srcId="{4BDD6E91-07DB-4233-BF5A-34ADFF8ECF3B}" destId="{7CD3A8E4-78E8-468D-AF6D-91F811A7DABB}" srcOrd="0" destOrd="0" presId="urn:microsoft.com/office/officeart/2005/8/layout/process5"/>
    <dgm:cxn modelId="{2D8D3C76-A597-4A64-BF0D-A843810A1A6E}" type="presOf" srcId="{86DEB532-BB95-4712-BB9A-143A1E4F86DE}" destId="{6606F6B0-290D-4D6B-9CC8-B8161BC68ACD}" srcOrd="1" destOrd="0" presId="urn:microsoft.com/office/officeart/2005/8/layout/process5"/>
    <dgm:cxn modelId="{4AFD7D85-DDBE-4E4D-B37C-18BC756C8461}" type="presOf" srcId="{012FD6DD-6BB3-415E-8B48-B8587E1EB7C0}" destId="{686E7299-6D52-47EC-A70A-41CA212F43C8}" srcOrd="0" destOrd="0" presId="urn:microsoft.com/office/officeart/2005/8/layout/process5"/>
    <dgm:cxn modelId="{0A0FEC86-AC1F-4509-876C-33D32C32719B}" type="presOf" srcId="{5792DB5D-7C1B-41BF-AB7F-DB0A12BB9BAA}" destId="{4D1E215A-FB45-4934-A67D-449D88220206}" srcOrd="1" destOrd="0" presId="urn:microsoft.com/office/officeart/2005/8/layout/process5"/>
    <dgm:cxn modelId="{085A4A8A-4EE2-4BFF-AB48-26C841E8B2A9}" type="presOf" srcId="{8A9A8771-3EC9-4025-ADC7-D9C323945B56}" destId="{4F5ADAD7-01DD-4048-89B4-80FF473198FB}" srcOrd="0" destOrd="0" presId="urn:microsoft.com/office/officeart/2005/8/layout/process5"/>
    <dgm:cxn modelId="{B05B8691-DAEC-4086-8BDA-2CA7676AF128}" srcId="{DE148E6D-91EE-4DA6-8873-0190FDBBD5AB}" destId="{7DAF67E0-0F30-4705-AAE4-4C3A148B8B68}" srcOrd="7" destOrd="0" parTransId="{0CAB7C78-1B62-4439-8B6E-C7C40298D5CE}" sibTransId="{433E4255-6261-4A98-B1F0-DE2F3A781C60}"/>
    <dgm:cxn modelId="{3E7E85A0-618F-4BF6-8A53-320FDB3FEC77}" srcId="{DE148E6D-91EE-4DA6-8873-0190FDBBD5AB}" destId="{8A9A8771-3EC9-4025-ADC7-D9C323945B56}" srcOrd="0" destOrd="0" parTransId="{E8436D9E-72C7-4C07-86EA-2962270FD3FC}" sibTransId="{4BDD6E91-07DB-4233-BF5A-34ADFF8ECF3B}"/>
    <dgm:cxn modelId="{267DF1D6-6A6B-4661-A71C-C432B74900F7}" srcId="{DE148E6D-91EE-4DA6-8873-0190FDBBD5AB}" destId="{47C42C49-6D38-4928-940A-A923C27CC468}" srcOrd="2" destOrd="0" parTransId="{EC44A071-D548-4A4A-B873-AFC065597CBB}" sibTransId="{86DEB532-BB95-4712-BB9A-143A1E4F86DE}"/>
    <dgm:cxn modelId="{747EF8DB-A431-417D-8EAE-98E52A73F01E}" type="presOf" srcId="{433FB287-E49D-4AEF-B5F4-230EEA92965C}" destId="{9CA79EAA-FEDD-4FB3-9203-2B32968FFC60}" srcOrd="0" destOrd="0" presId="urn:microsoft.com/office/officeart/2005/8/layout/process5"/>
    <dgm:cxn modelId="{C9BF69DF-7156-4DA8-95CC-D48A9C3579F5}" type="presOf" srcId="{09CEAF4D-F465-4C70-AD10-3A645021B5F9}" destId="{5EB6456F-7474-4851-9C47-D607E5778DB1}" srcOrd="0" destOrd="0" presId="urn:microsoft.com/office/officeart/2005/8/layout/process5"/>
    <dgm:cxn modelId="{B74BF2E5-BF3C-4958-8216-BE19679170F1}" type="presOf" srcId="{4BDD6E91-07DB-4233-BF5A-34ADFF8ECF3B}" destId="{977323F7-6602-4482-8C16-49DBE0EC4D45}" srcOrd="1" destOrd="0" presId="urn:microsoft.com/office/officeart/2005/8/layout/process5"/>
    <dgm:cxn modelId="{30C18BE9-C79F-492E-9DA4-A0A2C212FAD5}" type="presOf" srcId="{DE148E6D-91EE-4DA6-8873-0190FDBBD5AB}" destId="{1F15F9A1-CED3-4176-B185-3867B56D149C}" srcOrd="0" destOrd="0" presId="urn:microsoft.com/office/officeart/2005/8/layout/process5"/>
    <dgm:cxn modelId="{399B81EC-A282-4B07-B2D9-D18BFBD67BA6}" type="presOf" srcId="{7DAF67E0-0F30-4705-AAE4-4C3A148B8B68}" destId="{1BEF9CBE-61A8-4E8F-80AC-E58CFE838041}" srcOrd="0" destOrd="0" presId="urn:microsoft.com/office/officeart/2005/8/layout/process5"/>
    <dgm:cxn modelId="{A809F1ED-06E6-449F-B782-BFD14CC64EF9}" type="presOf" srcId="{47C42C49-6D38-4928-940A-A923C27CC468}" destId="{106E99E3-ED68-4349-901E-98309F07E968}" srcOrd="0" destOrd="0" presId="urn:microsoft.com/office/officeart/2005/8/layout/process5"/>
    <dgm:cxn modelId="{B1AA0247-1424-4BDD-A222-F510FCC3C0D3}" type="presParOf" srcId="{1F15F9A1-CED3-4176-B185-3867B56D149C}" destId="{4F5ADAD7-01DD-4048-89B4-80FF473198FB}" srcOrd="0" destOrd="0" presId="urn:microsoft.com/office/officeart/2005/8/layout/process5"/>
    <dgm:cxn modelId="{2723CB1D-4FF2-44F8-A351-44FDFD07B072}" type="presParOf" srcId="{1F15F9A1-CED3-4176-B185-3867B56D149C}" destId="{7CD3A8E4-78E8-468D-AF6D-91F811A7DABB}" srcOrd="1" destOrd="0" presId="urn:microsoft.com/office/officeart/2005/8/layout/process5"/>
    <dgm:cxn modelId="{3588E329-1E3B-4013-AC8F-0DFD2C7B0E8B}" type="presParOf" srcId="{7CD3A8E4-78E8-468D-AF6D-91F811A7DABB}" destId="{977323F7-6602-4482-8C16-49DBE0EC4D45}" srcOrd="0" destOrd="0" presId="urn:microsoft.com/office/officeart/2005/8/layout/process5"/>
    <dgm:cxn modelId="{1A7E12EE-1603-466E-994B-CC355EC1712F}" type="presParOf" srcId="{1F15F9A1-CED3-4176-B185-3867B56D149C}" destId="{B68C1C1E-ABAE-4245-81CC-A584B71A8C85}" srcOrd="2" destOrd="0" presId="urn:microsoft.com/office/officeart/2005/8/layout/process5"/>
    <dgm:cxn modelId="{10A27ABF-7D54-4F2B-A5B1-C0D09854B1C1}" type="presParOf" srcId="{1F15F9A1-CED3-4176-B185-3867B56D149C}" destId="{529C4306-B979-4601-9810-BF81A932D4B0}" srcOrd="3" destOrd="0" presId="urn:microsoft.com/office/officeart/2005/8/layout/process5"/>
    <dgm:cxn modelId="{79EA23E3-60B3-4D8C-911C-2B8F6C0873FE}" type="presParOf" srcId="{529C4306-B979-4601-9810-BF81A932D4B0}" destId="{D80A1AB9-9829-4B74-B925-D779FDA002C6}" srcOrd="0" destOrd="0" presId="urn:microsoft.com/office/officeart/2005/8/layout/process5"/>
    <dgm:cxn modelId="{9ABA6CD9-A927-4833-88F8-9F5C208E05E5}" type="presParOf" srcId="{1F15F9A1-CED3-4176-B185-3867B56D149C}" destId="{106E99E3-ED68-4349-901E-98309F07E968}" srcOrd="4" destOrd="0" presId="urn:microsoft.com/office/officeart/2005/8/layout/process5"/>
    <dgm:cxn modelId="{91D5EB0F-CFDD-4EFD-A2D5-E634BE066FF0}" type="presParOf" srcId="{1F15F9A1-CED3-4176-B185-3867B56D149C}" destId="{B3B6F84F-430E-4A3D-A595-D2E9414A7CA4}" srcOrd="5" destOrd="0" presId="urn:microsoft.com/office/officeart/2005/8/layout/process5"/>
    <dgm:cxn modelId="{3C9DCF4C-3C51-475B-8737-78D68BECF470}" type="presParOf" srcId="{B3B6F84F-430E-4A3D-A595-D2E9414A7CA4}" destId="{6606F6B0-290D-4D6B-9CC8-B8161BC68ACD}" srcOrd="0" destOrd="0" presId="urn:microsoft.com/office/officeart/2005/8/layout/process5"/>
    <dgm:cxn modelId="{31526F78-8E35-453D-8280-B38F6422C1D1}" type="presParOf" srcId="{1F15F9A1-CED3-4176-B185-3867B56D149C}" destId="{BA38F541-A227-4BF3-8E61-DA6FD84AE187}" srcOrd="6" destOrd="0" presId="urn:microsoft.com/office/officeart/2005/8/layout/process5"/>
    <dgm:cxn modelId="{BA2CF180-64E2-4B2D-8AF1-B727D31F8700}" type="presParOf" srcId="{1F15F9A1-CED3-4176-B185-3867B56D149C}" destId="{5815B19D-BB3C-4D51-9981-CF5DA58CC42A}" srcOrd="7" destOrd="0" presId="urn:microsoft.com/office/officeart/2005/8/layout/process5"/>
    <dgm:cxn modelId="{4ECBD31B-3D9E-40BB-834D-A34D14DFE8F9}" type="presParOf" srcId="{5815B19D-BB3C-4D51-9981-CF5DA58CC42A}" destId="{4D1E215A-FB45-4934-A67D-449D88220206}" srcOrd="0" destOrd="0" presId="urn:microsoft.com/office/officeart/2005/8/layout/process5"/>
    <dgm:cxn modelId="{654D8680-1816-42E9-B063-46FB361FC339}" type="presParOf" srcId="{1F15F9A1-CED3-4176-B185-3867B56D149C}" destId="{7C8DECC6-0358-480A-B161-09D61DCB406C}" srcOrd="8" destOrd="0" presId="urn:microsoft.com/office/officeart/2005/8/layout/process5"/>
    <dgm:cxn modelId="{15A233C4-60DC-418A-B0D8-7FAD53A0DB47}" type="presParOf" srcId="{1F15F9A1-CED3-4176-B185-3867B56D149C}" destId="{686E7299-6D52-47EC-A70A-41CA212F43C8}" srcOrd="9" destOrd="0" presId="urn:microsoft.com/office/officeart/2005/8/layout/process5"/>
    <dgm:cxn modelId="{CB70B5D5-5ACA-433B-B60D-93A791EB74A2}" type="presParOf" srcId="{686E7299-6D52-47EC-A70A-41CA212F43C8}" destId="{CEFB0B56-DB8C-4D3D-8B1A-8DEBC7250346}" srcOrd="0" destOrd="0" presId="urn:microsoft.com/office/officeart/2005/8/layout/process5"/>
    <dgm:cxn modelId="{33437347-F89A-4EAC-8BA3-C59AF011A0B5}" type="presParOf" srcId="{1F15F9A1-CED3-4176-B185-3867B56D149C}" destId="{B2F81C67-A194-464B-AF21-25FAD03E828B}" srcOrd="10" destOrd="0" presId="urn:microsoft.com/office/officeart/2005/8/layout/process5"/>
    <dgm:cxn modelId="{E99868BB-70F2-44A7-ABEA-7D75FDFABABE}" type="presParOf" srcId="{1F15F9A1-CED3-4176-B185-3867B56D149C}" destId="{9CA79EAA-FEDD-4FB3-9203-2B32968FFC60}" srcOrd="11" destOrd="0" presId="urn:microsoft.com/office/officeart/2005/8/layout/process5"/>
    <dgm:cxn modelId="{DFD8EB61-039A-4763-B625-922434227657}" type="presParOf" srcId="{9CA79EAA-FEDD-4FB3-9203-2B32968FFC60}" destId="{FDE86593-51C5-4EC3-B49D-AC62AE2D30A5}" srcOrd="0" destOrd="0" presId="urn:microsoft.com/office/officeart/2005/8/layout/process5"/>
    <dgm:cxn modelId="{47ADE364-0EED-40D4-8049-A753C4E45F16}" type="presParOf" srcId="{1F15F9A1-CED3-4176-B185-3867B56D149C}" destId="{1D3BFF31-C645-468F-BDCC-6C22AFD3877C}" srcOrd="12" destOrd="0" presId="urn:microsoft.com/office/officeart/2005/8/layout/process5"/>
    <dgm:cxn modelId="{344C003A-644F-4963-9A43-452ECB83BD7B}" type="presParOf" srcId="{1F15F9A1-CED3-4176-B185-3867B56D149C}" destId="{5EB6456F-7474-4851-9C47-D607E5778DB1}" srcOrd="13" destOrd="0" presId="urn:microsoft.com/office/officeart/2005/8/layout/process5"/>
    <dgm:cxn modelId="{20A1B835-F71D-4838-B05F-F78D7F6D7D63}" type="presParOf" srcId="{5EB6456F-7474-4851-9C47-D607E5778DB1}" destId="{69950E42-4C26-4A26-B057-A20A4EDA6DB9}" srcOrd="0" destOrd="0" presId="urn:microsoft.com/office/officeart/2005/8/layout/process5"/>
    <dgm:cxn modelId="{D265E655-47DD-4749-89FB-68CE1FB9D227}" type="presParOf" srcId="{1F15F9A1-CED3-4176-B185-3867B56D149C}" destId="{1BEF9CBE-61A8-4E8F-80AC-E58CFE838041}" srcOrd="14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ADAD7-01DD-4048-89B4-80FF473198FB}">
      <dsp:nvSpPr>
        <dsp:cNvPr id="0" name=""/>
        <dsp:cNvSpPr/>
      </dsp:nvSpPr>
      <dsp:spPr>
        <a:xfrm>
          <a:off x="712706" y="2535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Achat et Réception MP</a:t>
          </a:r>
        </a:p>
      </dsp:txBody>
      <dsp:txXfrm>
        <a:off x="746741" y="36570"/>
        <a:ext cx="1868656" cy="1093966"/>
      </dsp:txXfrm>
    </dsp:sp>
    <dsp:sp modelId="{7CD3A8E4-78E8-468D-AF6D-91F811A7DABB}">
      <dsp:nvSpPr>
        <dsp:cNvPr id="0" name=""/>
        <dsp:cNvSpPr/>
      </dsp:nvSpPr>
      <dsp:spPr>
        <a:xfrm>
          <a:off x="2819865" y="343398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819865" y="439460"/>
        <a:ext cx="287410" cy="288184"/>
      </dsp:txXfrm>
    </dsp:sp>
    <dsp:sp modelId="{B68C1C1E-ABAE-4245-81CC-A584B71A8C85}">
      <dsp:nvSpPr>
        <dsp:cNvPr id="0" name=""/>
        <dsp:cNvSpPr/>
      </dsp:nvSpPr>
      <dsp:spPr>
        <a:xfrm>
          <a:off x="3424124" y="2535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Stockage MP à l'intérieur</a:t>
          </a:r>
        </a:p>
      </dsp:txBody>
      <dsp:txXfrm>
        <a:off x="3458159" y="36570"/>
        <a:ext cx="1868656" cy="1093966"/>
      </dsp:txXfrm>
    </dsp:sp>
    <dsp:sp modelId="{529C4306-B979-4601-9810-BF81A932D4B0}">
      <dsp:nvSpPr>
        <dsp:cNvPr id="0" name=""/>
        <dsp:cNvSpPr/>
      </dsp:nvSpPr>
      <dsp:spPr>
        <a:xfrm>
          <a:off x="5531283" y="343398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5531283" y="439460"/>
        <a:ext cx="287410" cy="288184"/>
      </dsp:txXfrm>
    </dsp:sp>
    <dsp:sp modelId="{106E99E3-ED68-4349-901E-98309F07E968}">
      <dsp:nvSpPr>
        <dsp:cNvPr id="0" name=""/>
        <dsp:cNvSpPr/>
      </dsp:nvSpPr>
      <dsp:spPr>
        <a:xfrm>
          <a:off x="6135542" y="2535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Contrôle qualité et humidité</a:t>
          </a:r>
        </a:p>
      </dsp:txBody>
      <dsp:txXfrm>
        <a:off x="6169577" y="36570"/>
        <a:ext cx="1868656" cy="1093966"/>
      </dsp:txXfrm>
    </dsp:sp>
    <dsp:sp modelId="{B3B6F84F-430E-4A3D-A595-D2E9414A7CA4}">
      <dsp:nvSpPr>
        <dsp:cNvPr id="0" name=""/>
        <dsp:cNvSpPr/>
      </dsp:nvSpPr>
      <dsp:spPr>
        <a:xfrm rot="5400000">
          <a:off x="6898612" y="1300142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-5400000">
        <a:off x="6959813" y="1335003"/>
        <a:ext cx="288184" cy="287410"/>
      </dsp:txXfrm>
    </dsp:sp>
    <dsp:sp modelId="{BA38F541-A227-4BF3-8E61-DA6FD84AE187}">
      <dsp:nvSpPr>
        <dsp:cNvPr id="0" name=""/>
        <dsp:cNvSpPr/>
      </dsp:nvSpPr>
      <dsp:spPr>
        <a:xfrm>
          <a:off x="6135542" y="1939261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Enregistrement des stocks</a:t>
          </a:r>
        </a:p>
      </dsp:txBody>
      <dsp:txXfrm>
        <a:off x="6169577" y="1973296"/>
        <a:ext cx="1868656" cy="1093966"/>
      </dsp:txXfrm>
    </dsp:sp>
    <dsp:sp modelId="{5815B19D-BB3C-4D51-9981-CF5DA58CC42A}">
      <dsp:nvSpPr>
        <dsp:cNvPr id="0" name=""/>
        <dsp:cNvSpPr/>
      </dsp:nvSpPr>
      <dsp:spPr>
        <a:xfrm rot="10800000">
          <a:off x="5554524" y="2280125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5677700" y="2376187"/>
        <a:ext cx="287410" cy="288184"/>
      </dsp:txXfrm>
    </dsp:sp>
    <dsp:sp modelId="{7C8DECC6-0358-480A-B161-09D61DCB406C}">
      <dsp:nvSpPr>
        <dsp:cNvPr id="0" name=""/>
        <dsp:cNvSpPr/>
      </dsp:nvSpPr>
      <dsp:spPr>
        <a:xfrm>
          <a:off x="3424124" y="1939261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Préparation des bois à la commande : cubage / séchage / tri /empilage</a:t>
          </a:r>
        </a:p>
      </dsp:txBody>
      <dsp:txXfrm>
        <a:off x="3458159" y="1973296"/>
        <a:ext cx="1868656" cy="1093966"/>
      </dsp:txXfrm>
    </dsp:sp>
    <dsp:sp modelId="{686E7299-6D52-47EC-A70A-41CA212F43C8}">
      <dsp:nvSpPr>
        <dsp:cNvPr id="0" name=""/>
        <dsp:cNvSpPr/>
      </dsp:nvSpPr>
      <dsp:spPr>
        <a:xfrm rot="10800000">
          <a:off x="2843106" y="2280125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2966282" y="2376187"/>
        <a:ext cx="287410" cy="288184"/>
      </dsp:txXfrm>
    </dsp:sp>
    <dsp:sp modelId="{B2F81C67-A194-464B-AF21-25FAD03E828B}">
      <dsp:nvSpPr>
        <dsp:cNvPr id="0" name=""/>
        <dsp:cNvSpPr/>
      </dsp:nvSpPr>
      <dsp:spPr>
        <a:xfrm>
          <a:off x="712706" y="1939261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Livraison</a:t>
          </a:r>
        </a:p>
      </dsp:txBody>
      <dsp:txXfrm>
        <a:off x="746741" y="1973296"/>
        <a:ext cx="1868656" cy="1093966"/>
      </dsp:txXfrm>
    </dsp:sp>
    <dsp:sp modelId="{9CA79EAA-FEDD-4FB3-9203-2B32968FFC60}">
      <dsp:nvSpPr>
        <dsp:cNvPr id="0" name=""/>
        <dsp:cNvSpPr/>
      </dsp:nvSpPr>
      <dsp:spPr>
        <a:xfrm rot="5400000">
          <a:off x="1475777" y="3236868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-5400000">
        <a:off x="1536978" y="3271729"/>
        <a:ext cx="288184" cy="287410"/>
      </dsp:txXfrm>
    </dsp:sp>
    <dsp:sp modelId="{1D3BFF31-C645-468F-BDCC-6C22AFD3877C}">
      <dsp:nvSpPr>
        <dsp:cNvPr id="0" name=""/>
        <dsp:cNvSpPr/>
      </dsp:nvSpPr>
      <dsp:spPr>
        <a:xfrm>
          <a:off x="712706" y="3875988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facturation</a:t>
          </a:r>
        </a:p>
      </dsp:txBody>
      <dsp:txXfrm>
        <a:off x="746741" y="3910023"/>
        <a:ext cx="1868656" cy="1093966"/>
      </dsp:txXfrm>
    </dsp:sp>
    <dsp:sp modelId="{5EB6456F-7474-4851-9C47-D607E5778DB1}">
      <dsp:nvSpPr>
        <dsp:cNvPr id="0" name=""/>
        <dsp:cNvSpPr/>
      </dsp:nvSpPr>
      <dsp:spPr>
        <a:xfrm>
          <a:off x="2819865" y="4216852"/>
          <a:ext cx="410586" cy="4803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819865" y="4312914"/>
        <a:ext cx="287410" cy="288184"/>
      </dsp:txXfrm>
    </dsp:sp>
    <dsp:sp modelId="{1BEF9CBE-61A8-4E8F-80AC-E58CFE838041}">
      <dsp:nvSpPr>
        <dsp:cNvPr id="0" name=""/>
        <dsp:cNvSpPr/>
      </dsp:nvSpPr>
      <dsp:spPr>
        <a:xfrm>
          <a:off x="3424124" y="3875988"/>
          <a:ext cx="1936726" cy="1162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Enregistrement des stocks</a:t>
          </a:r>
        </a:p>
      </dsp:txBody>
      <dsp:txXfrm>
        <a:off x="3458159" y="3910023"/>
        <a:ext cx="1868656" cy="1093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ADAD7-01DD-4048-89B4-80FF473198FB}">
      <dsp:nvSpPr>
        <dsp:cNvPr id="0" name=""/>
        <dsp:cNvSpPr/>
      </dsp:nvSpPr>
      <dsp:spPr>
        <a:xfrm>
          <a:off x="661749" y="2691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Achat et Réception MP</a:t>
          </a:r>
        </a:p>
      </dsp:txBody>
      <dsp:txXfrm>
        <a:off x="694923" y="35865"/>
        <a:ext cx="1821400" cy="1066301"/>
      </dsp:txXfrm>
    </dsp:sp>
    <dsp:sp modelId="{7CD3A8E4-78E8-468D-AF6D-91F811A7DABB}">
      <dsp:nvSpPr>
        <dsp:cNvPr id="0" name=""/>
        <dsp:cNvSpPr/>
      </dsp:nvSpPr>
      <dsp:spPr>
        <a:xfrm>
          <a:off x="2715619" y="334935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715619" y="428567"/>
        <a:ext cx="280141" cy="280897"/>
      </dsp:txXfrm>
    </dsp:sp>
    <dsp:sp modelId="{B68C1C1E-ABAE-4245-81CC-A584B71A8C85}">
      <dsp:nvSpPr>
        <dsp:cNvPr id="0" name=""/>
        <dsp:cNvSpPr/>
      </dsp:nvSpPr>
      <dsp:spPr>
        <a:xfrm>
          <a:off x="3304597" y="2691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Sciage mobile (sous-traitance)</a:t>
          </a:r>
        </a:p>
      </dsp:txBody>
      <dsp:txXfrm>
        <a:off x="3337771" y="35865"/>
        <a:ext cx="1821400" cy="1066301"/>
      </dsp:txXfrm>
    </dsp:sp>
    <dsp:sp modelId="{529C4306-B979-4601-9810-BF81A932D4B0}">
      <dsp:nvSpPr>
        <dsp:cNvPr id="0" name=""/>
        <dsp:cNvSpPr/>
      </dsp:nvSpPr>
      <dsp:spPr>
        <a:xfrm>
          <a:off x="5358468" y="334935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5358468" y="428567"/>
        <a:ext cx="280141" cy="280897"/>
      </dsp:txXfrm>
    </dsp:sp>
    <dsp:sp modelId="{106E99E3-ED68-4349-901E-98309F07E968}">
      <dsp:nvSpPr>
        <dsp:cNvPr id="0" name=""/>
        <dsp:cNvSpPr/>
      </dsp:nvSpPr>
      <dsp:spPr>
        <a:xfrm>
          <a:off x="5947445" y="2691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Stockage / Contrôle qualité et humidité</a:t>
          </a:r>
        </a:p>
      </dsp:txBody>
      <dsp:txXfrm>
        <a:off x="5980619" y="35865"/>
        <a:ext cx="1821400" cy="1066301"/>
      </dsp:txXfrm>
    </dsp:sp>
    <dsp:sp modelId="{B3B6F84F-430E-4A3D-A595-D2E9414A7CA4}">
      <dsp:nvSpPr>
        <dsp:cNvPr id="0" name=""/>
        <dsp:cNvSpPr/>
      </dsp:nvSpPr>
      <dsp:spPr>
        <a:xfrm rot="5400000">
          <a:off x="6691218" y="1267483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-5400000">
        <a:off x="6750871" y="1301463"/>
        <a:ext cx="280897" cy="280141"/>
      </dsp:txXfrm>
    </dsp:sp>
    <dsp:sp modelId="{BA38F541-A227-4BF3-8E61-DA6FD84AE187}">
      <dsp:nvSpPr>
        <dsp:cNvPr id="0" name=""/>
        <dsp:cNvSpPr/>
      </dsp:nvSpPr>
      <dsp:spPr>
        <a:xfrm>
          <a:off x="5947445" y="1890440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Enregistrement des stocks</a:t>
          </a:r>
        </a:p>
      </dsp:txBody>
      <dsp:txXfrm>
        <a:off x="5980619" y="1923614"/>
        <a:ext cx="1821400" cy="1066301"/>
      </dsp:txXfrm>
    </dsp:sp>
    <dsp:sp modelId="{5815B19D-BB3C-4D51-9981-CF5DA58CC42A}">
      <dsp:nvSpPr>
        <dsp:cNvPr id="0" name=""/>
        <dsp:cNvSpPr/>
      </dsp:nvSpPr>
      <dsp:spPr>
        <a:xfrm rot="10800000">
          <a:off x="5381121" y="2222684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5501182" y="2316316"/>
        <a:ext cx="280141" cy="280897"/>
      </dsp:txXfrm>
    </dsp:sp>
    <dsp:sp modelId="{7C8DECC6-0358-480A-B161-09D61DCB406C}">
      <dsp:nvSpPr>
        <dsp:cNvPr id="0" name=""/>
        <dsp:cNvSpPr/>
      </dsp:nvSpPr>
      <dsp:spPr>
        <a:xfrm>
          <a:off x="3304597" y="1890440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Préparation des bois à la l'expédition : cubage / séchage /empilage</a:t>
          </a:r>
        </a:p>
      </dsp:txBody>
      <dsp:txXfrm>
        <a:off x="3337771" y="1923614"/>
        <a:ext cx="1821400" cy="1066301"/>
      </dsp:txXfrm>
    </dsp:sp>
    <dsp:sp modelId="{686E7299-6D52-47EC-A70A-41CA212F43C8}">
      <dsp:nvSpPr>
        <dsp:cNvPr id="0" name=""/>
        <dsp:cNvSpPr/>
      </dsp:nvSpPr>
      <dsp:spPr>
        <a:xfrm rot="10800000">
          <a:off x="2738272" y="2222684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2858333" y="2316316"/>
        <a:ext cx="280141" cy="280897"/>
      </dsp:txXfrm>
    </dsp:sp>
    <dsp:sp modelId="{B2F81C67-A194-464B-AF21-25FAD03E828B}">
      <dsp:nvSpPr>
        <dsp:cNvPr id="0" name=""/>
        <dsp:cNvSpPr/>
      </dsp:nvSpPr>
      <dsp:spPr>
        <a:xfrm>
          <a:off x="661749" y="1890440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Livraison</a:t>
          </a:r>
        </a:p>
      </dsp:txBody>
      <dsp:txXfrm>
        <a:off x="694923" y="1923614"/>
        <a:ext cx="1821400" cy="1066301"/>
      </dsp:txXfrm>
    </dsp:sp>
    <dsp:sp modelId="{9CA79EAA-FEDD-4FB3-9203-2B32968FFC60}">
      <dsp:nvSpPr>
        <dsp:cNvPr id="0" name=""/>
        <dsp:cNvSpPr/>
      </dsp:nvSpPr>
      <dsp:spPr>
        <a:xfrm rot="5400000">
          <a:off x="1405522" y="3155232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-5400000">
        <a:off x="1465175" y="3189212"/>
        <a:ext cx="280897" cy="280141"/>
      </dsp:txXfrm>
    </dsp:sp>
    <dsp:sp modelId="{1D3BFF31-C645-468F-BDCC-6C22AFD3877C}">
      <dsp:nvSpPr>
        <dsp:cNvPr id="0" name=""/>
        <dsp:cNvSpPr/>
      </dsp:nvSpPr>
      <dsp:spPr>
        <a:xfrm>
          <a:off x="661749" y="3778189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facturation</a:t>
          </a:r>
        </a:p>
      </dsp:txBody>
      <dsp:txXfrm>
        <a:off x="694923" y="3811363"/>
        <a:ext cx="1821400" cy="1066301"/>
      </dsp:txXfrm>
    </dsp:sp>
    <dsp:sp modelId="{5EB6456F-7474-4851-9C47-D607E5778DB1}">
      <dsp:nvSpPr>
        <dsp:cNvPr id="0" name=""/>
        <dsp:cNvSpPr/>
      </dsp:nvSpPr>
      <dsp:spPr>
        <a:xfrm>
          <a:off x="2715619" y="4110432"/>
          <a:ext cx="400202" cy="468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715619" y="4204064"/>
        <a:ext cx="280141" cy="280897"/>
      </dsp:txXfrm>
    </dsp:sp>
    <dsp:sp modelId="{1BEF9CBE-61A8-4E8F-80AC-E58CFE838041}">
      <dsp:nvSpPr>
        <dsp:cNvPr id="0" name=""/>
        <dsp:cNvSpPr/>
      </dsp:nvSpPr>
      <dsp:spPr>
        <a:xfrm>
          <a:off x="3304597" y="3778189"/>
          <a:ext cx="1887748" cy="1132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Enregistrement des stocks</a:t>
          </a:r>
        </a:p>
      </dsp:txBody>
      <dsp:txXfrm>
        <a:off x="3337771" y="3811363"/>
        <a:ext cx="1821400" cy="1066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5444656-8805-4133-847C-49ACE858BA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31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82958A-66AE-464D-AEDE-EFD14452F4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27" y="0"/>
            <a:ext cx="2949787" cy="49831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A9E7B605-5A5F-4609-8173-D08F21BECA63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44FE97-33CF-44A9-ACD7-D1A0CFDC90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1023"/>
            <a:ext cx="2949787" cy="498316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5A5656-E88E-4F8B-A21F-65C083574A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27" y="9441023"/>
            <a:ext cx="2949787" cy="498316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30E9E3B8-2162-42A8-A525-B470B6A19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233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CB4B86-1D1B-4110-B251-FAFC5CBCB6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45CDB4-52B6-4715-A7ED-51F07BBBAB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pPr>
              <a:defRPr/>
            </a:pPr>
            <a:fld id="{0EEE2045-9157-4F0D-8FAB-AD3EFF4DFF6C}" type="datetimeFigureOut">
              <a:rPr lang="fr-FR"/>
              <a:pPr>
                <a:defRPr/>
              </a:pPr>
              <a:t>17/02/2022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CFFAF2D2-6C8F-4F4E-B294-758B3DDA6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49B9E2C0-76FE-42E4-B766-2D932E49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16930B-984F-41E8-BCFC-CEF352142D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D12FB3-402C-4788-BC82-C7312C2C9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pPr>
              <a:defRPr/>
            </a:pPr>
            <a:fld id="{490B76E1-7F84-4097-A3C6-EFC7DAA57B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B76E1-7F84-4097-A3C6-EFC7DAA57BC4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9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Environ 9 000</a:t>
            </a:r>
            <a:r>
              <a:rPr lang="fr-FR" baseline="30000" dirty="0"/>
              <a:t>e</a:t>
            </a:r>
            <a:r>
              <a:rPr lang="fr-FR" dirty="0"/>
              <a:t> de subvention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B76E1-7F84-4097-A3C6-EFC7DAA57BC4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7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38EC0D-B159-45B8-BF98-5F20CF7C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57A4-17C7-450F-AC0F-EA0A9FDEE0A0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FCFED-37D2-4B62-A901-0C174A38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6A3FC2-B22A-4AD9-8CFA-FF7D9924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E793B-DD7C-4A62-8BD6-14F7AB061E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656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E1C5C24-C895-4160-8732-A86B7E88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0ADD4-48AA-42BE-ACCB-23B03CB25D14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DD5D85F-0B33-42CB-BA06-00CC3C5C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767A2BA-9A6F-4695-987D-F6D69E5E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BE31E-9A1F-4742-8947-70621CE2196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241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F4A11D6-8093-40CF-99C7-7482FD42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C203-FBCC-44D9-A96D-0FBBA2D868DD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2F7B8E6-8C42-4404-936A-F177D09A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21BB280-F75D-4B5B-9271-92263390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ACE2-DC91-4202-A17A-718F4BE301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292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F85BA5-16F8-473B-9B37-CF3448758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40FC-5927-4893-B2C2-81628088A096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652978-83AA-4444-B29C-E02909C9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BCC8B9-1C80-4EBE-A73B-10D6392B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4F328-6282-425A-BD36-A1CE76BD1B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3940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DE2E2-1446-4D4C-A876-CB9D1F52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10A8-7012-4F6B-B608-AFED977E95E6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AD23E3-1D66-4465-8C31-96D1E71E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F0EB55-B6C3-4892-9003-326556EAF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CDF53-B4E4-4AA6-87B2-4134C6C338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343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38EC0D-B159-45B8-BF98-5F20CF7C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57A4-17C7-450F-AC0F-EA0A9FDEE0A0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FCFED-37D2-4B62-A901-0C174A38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6A3FC2-B22A-4AD9-8CFA-FF7D9924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E793B-DD7C-4A62-8BD6-14F7AB061E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9003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2236787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8B9A7B-9E70-4F54-981B-D377863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F51E3-48D0-4E2B-BA76-5F87AB833562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4DC3C8-2267-4438-810E-CE3E9CEB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A65C3-0D04-4BF2-842B-9531721B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C76F-E809-4B91-9EEC-7D504DAC81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436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18FA96E0-927D-43A9-9741-FDFF5176A4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40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13768DC9-5940-414E-A722-FA1B7F8A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FDD0-9109-4732-9091-D17CCD44EEC8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AB86DA0B-4DF4-45B4-9B7D-4B70B2CF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F431D70-F6EE-47ED-B5DB-635D82F1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791AE-57DE-4431-981B-BB0FEECCF1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38536B8-BB1A-41D8-BB6B-527B806BF101}"/>
              </a:ext>
            </a:extLst>
          </p:cNvPr>
          <p:cNvGrpSpPr/>
          <p:nvPr userDrawn="1"/>
        </p:nvGrpSpPr>
        <p:grpSpPr>
          <a:xfrm>
            <a:off x="8601120" y="9181"/>
            <a:ext cx="511328" cy="1446406"/>
            <a:chOff x="8601120" y="9181"/>
            <a:chExt cx="511328" cy="144640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D202CE4-F9AB-4F2E-99F2-D2C2B5CAE167}"/>
                </a:ext>
              </a:extLst>
            </p:cNvPr>
            <p:cNvGrpSpPr/>
            <p:nvPr userDrawn="1"/>
          </p:nvGrpSpPr>
          <p:grpSpPr>
            <a:xfrm>
              <a:off x="8601120" y="30029"/>
              <a:ext cx="511328" cy="1403616"/>
              <a:chOff x="8316416" y="116633"/>
              <a:chExt cx="576064" cy="1944218"/>
            </a:xfrm>
          </p:grpSpPr>
          <p:grpSp>
            <p:nvGrpSpPr>
              <p:cNvPr id="19" name="Groupe 23">
                <a:extLst>
                  <a:ext uri="{FF2B5EF4-FFF2-40B4-BE49-F238E27FC236}">
                    <a16:creationId xmlns:a16="http://schemas.microsoft.com/office/drawing/2014/main" id="{E7326163-F467-4904-8018-B5A0140E68AA}"/>
                  </a:ext>
                </a:extLst>
              </p:cNvPr>
              <p:cNvGrpSpPr/>
              <p:nvPr/>
            </p:nvGrpSpPr>
            <p:grpSpPr>
              <a:xfrm>
                <a:off x="8316416" y="116633"/>
                <a:ext cx="576064" cy="1944218"/>
                <a:chOff x="9612560" y="332657"/>
                <a:chExt cx="576064" cy="1944216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9F2CC0C-C772-4A8B-B427-06A6A6E987B4}"/>
                    </a:ext>
                  </a:extLst>
                </p:cNvPr>
                <p:cNvSpPr/>
                <p:nvPr/>
              </p:nvSpPr>
              <p:spPr>
                <a:xfrm>
                  <a:off x="9612560" y="332657"/>
                  <a:ext cx="576064" cy="19442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2" name="Image 6" descr="mariane.jpg">
                  <a:extLst>
                    <a:ext uri="{FF2B5EF4-FFF2-40B4-BE49-F238E27FC236}">
                      <a16:creationId xmlns:a16="http://schemas.microsoft.com/office/drawing/2014/main" id="{B3C5789E-B2E6-4E6F-9556-BCA7419AB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680992" y="1265729"/>
                  <a:ext cx="439200" cy="310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6229EFAB-6193-4503-8C3E-649220056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6416" y="1357774"/>
                <a:ext cx="576064" cy="288032"/>
              </a:xfrm>
              <a:prstGeom prst="rect">
                <a:avLst/>
              </a:prstGeom>
            </p:spPr>
          </p:pic>
        </p:grpSp>
        <p:pic>
          <p:nvPicPr>
            <p:cNvPr id="15" name="Picture 7" descr="r1802_14_logo-academie-toulouse-pres_thumbnail">
              <a:extLst>
                <a:ext uri="{FF2B5EF4-FFF2-40B4-BE49-F238E27FC236}">
                  <a16:creationId xmlns:a16="http://schemas.microsoft.com/office/drawing/2014/main" id="{88978BE4-86DE-4475-9CE6-3F74A9FC66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627" y="1145443"/>
              <a:ext cx="245302" cy="310144"/>
            </a:xfrm>
            <a:prstGeom prst="roundRect">
              <a:avLst>
                <a:gd name="adj" fmla="val 14340"/>
              </a:avLst>
            </a:prstGeom>
            <a:noFill/>
            <a:ln>
              <a:noFill/>
            </a:ln>
            <a:effectLst/>
          </p:spPr>
        </p:pic>
        <p:pic>
          <p:nvPicPr>
            <p:cNvPr id="16" name="Image 1">
              <a:extLst>
                <a:ext uri="{FF2B5EF4-FFF2-40B4-BE49-F238E27FC236}">
                  <a16:creationId xmlns:a16="http://schemas.microsoft.com/office/drawing/2014/main" id="{5F076CD3-88C3-4DAF-A90F-8B73932B30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44" y="445285"/>
              <a:ext cx="258079" cy="259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 13" descr="Une image contenant objet&#10;&#10;Description générée avec un niveau de confiance très élevé">
              <a:extLst>
                <a:ext uri="{FF2B5EF4-FFF2-40B4-BE49-F238E27FC236}">
                  <a16:creationId xmlns:a16="http://schemas.microsoft.com/office/drawing/2014/main" id="{10A3F1B2-13A0-4284-8C92-0C8EE34C4D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1979" y="165569"/>
              <a:ext cx="269610" cy="269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17" descr="Une image contenant horloge&#10;&#10;Description générée automatiquement">
              <a:extLst>
                <a:ext uri="{FF2B5EF4-FFF2-40B4-BE49-F238E27FC236}">
                  <a16:creationId xmlns:a16="http://schemas.microsoft.com/office/drawing/2014/main" id="{559D1495-8298-43D0-8C0F-B7A0499E40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8608392" y="9181"/>
              <a:ext cx="504056" cy="14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604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0800" y="44624"/>
            <a:ext cx="6048000" cy="114480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64A7A0-F409-4F70-8648-2D07E336E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E5DDF-593B-496F-8D5F-A4F4726EDFF0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E2E602-9E52-44BF-B319-B5F9745C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68EF77-7348-4DA0-BA31-2AC2EAEF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CAA4-1CB5-4F51-A280-7CC1B30DC3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1726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7DCC0B-DACB-41DF-B6FC-0D63B902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35842-06E7-4151-9110-B743BF1BE15E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E29D8E-8E3E-40CB-8A0E-540E9817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0EA22-B93E-4A82-875E-CFCBECBA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2660A-FF7E-4DA3-99C6-E120B3F18E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088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2236787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8B9A7B-9E70-4F54-981B-D377863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F51E3-48D0-4E2B-BA76-5F87AB833562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4DC3C8-2267-4438-810E-CE3E9CEB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A65C3-0D04-4BF2-842B-9531721B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C76F-E809-4B91-9EEC-7D504DAC81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0946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FF6AFF0-2B96-40F6-A7CD-A41974F0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A710E-CC67-4002-ADC3-D00FC2AAEF57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920B7F3-E190-4DB9-B051-FCB0DD5B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04B3A4A-705F-4AC0-9D34-8CE3011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9773A-1FFB-4DD4-B2B2-B3B9CF4FFF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2855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E8E56C3-1B8A-4D6D-A19C-E8BCC700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D7C7-7881-4E77-BEEA-571B45352AA2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F3C93F4-730A-46C8-B97E-3D4E7FBE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8940C85-618E-475B-BF36-AEC419E9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69DA2-71B9-42ED-BA9A-2EB5D8D796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1402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6F06C0A-AEF9-4D43-9A3C-E47F6EFA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19CC-EADA-4709-8637-C5121AE8BEE0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DA71FF1-932F-4E9E-A8BD-E473CD9D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006AC73-3116-4784-8453-156E2B92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E4E9-B196-4A85-8713-2C3E96D7FF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5064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3FE3A2D-7B36-4C08-B218-42D5B14F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7E50C-E448-4E65-A69F-22B8C1BA9979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5FCFC28-0CA0-403E-98A1-49A5B7E0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932D919-848F-4ADA-BEF5-176A7DDC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8698-C577-4F71-A5B1-101F15FBE7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0355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E1C5C24-C895-4160-8732-A86B7E88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0ADD4-48AA-42BE-ACCB-23B03CB25D14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DD5D85F-0B33-42CB-BA06-00CC3C5C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767A2BA-9A6F-4695-987D-F6D69E5E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BE31E-9A1F-4742-8947-70621CE2196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3334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F4A11D6-8093-40CF-99C7-7482FD42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C203-FBCC-44D9-A96D-0FBBA2D868DD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2F7B8E6-8C42-4404-936A-F177D09A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21BB280-F75D-4B5B-9271-92263390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ACE2-DC91-4202-A17A-718F4BE301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5736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F85BA5-16F8-473B-9B37-CF3448758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40FC-5927-4893-B2C2-81628088A096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652978-83AA-4444-B29C-E02909C9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BCC8B9-1C80-4EBE-A73B-10D6392B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4F328-6282-425A-BD36-A1CE76BD1B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05397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DE2E2-1446-4D4C-A876-CB9D1F52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10A8-7012-4F6B-B608-AFED977E95E6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AD23E3-1D66-4465-8C31-96D1E71E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F0EB55-B6C3-4892-9003-326556EAF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CDF53-B4E4-4AA6-87B2-4134C6C338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086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43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18FA96E0-927D-43A9-9741-FDFF5176A4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40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8CA74146-F389-4C66-ABF1-C02E91C169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1084263"/>
            <a:ext cx="749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9">
            <a:extLst>
              <a:ext uri="{FF2B5EF4-FFF2-40B4-BE49-F238E27FC236}">
                <a16:creationId xmlns:a16="http://schemas.microsoft.com/office/drawing/2014/main" id="{0E57587C-DF1B-4F71-A388-89CD32D83B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3333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>
            <a:extLst>
              <a:ext uri="{FF2B5EF4-FFF2-40B4-BE49-F238E27FC236}">
                <a16:creationId xmlns:a16="http://schemas.microsoft.com/office/drawing/2014/main" id="{1E19B50A-9BA2-441D-B55B-B12EC4B78A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/>
          <a:stretch>
            <a:fillRect/>
          </a:stretch>
        </p:blipFill>
        <p:spPr bwMode="auto">
          <a:xfrm>
            <a:off x="2592388" y="1082675"/>
            <a:ext cx="61118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03303AE7-9B64-4EDC-86C7-80F296920E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6580" r="5881" b="9055"/>
          <a:stretch>
            <a:fillRect/>
          </a:stretch>
        </p:blipFill>
        <p:spPr bwMode="auto">
          <a:xfrm>
            <a:off x="8558213" y="1076325"/>
            <a:ext cx="5397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7">
            <a:extLst>
              <a:ext uri="{FF2B5EF4-FFF2-40B4-BE49-F238E27FC236}">
                <a16:creationId xmlns:a16="http://schemas.microsoft.com/office/drawing/2014/main" id="{4F87646A-9CE4-4870-8D34-F6109764E2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509588"/>
            <a:ext cx="5302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13768DC9-5940-414E-A722-FA1B7F8A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FDD0-9109-4732-9091-D17CCD44EEC8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AB86DA0B-4DF4-45B4-9B7D-4B70B2CF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F431D70-F6EE-47ED-B5DB-635D82F1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791AE-57DE-4431-981B-BB0FEECCF1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917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0800" y="44624"/>
            <a:ext cx="6048000" cy="114480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64A7A0-F409-4F70-8648-2D07E336E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E5DDF-593B-496F-8D5F-A4F4726EDFF0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E2E602-9E52-44BF-B319-B5F9745C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68EF77-7348-4DA0-BA31-2AC2EAEF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CAA4-1CB5-4F51-A280-7CC1B30DC3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57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7DCC0B-DACB-41DF-B6FC-0D63B902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35842-06E7-4151-9110-B743BF1BE15E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E29D8E-8E3E-40CB-8A0E-540E9817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0EA22-B93E-4A82-875E-CFCBECBA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2660A-FF7E-4DA3-99C6-E120B3F18E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014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FF6AFF0-2B96-40F6-A7CD-A41974F0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A710E-CC67-4002-ADC3-D00FC2AAEF57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920B7F3-E190-4DB9-B051-FCB0DD5B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04B3A4A-705F-4AC0-9D34-8CE3011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9773A-1FFB-4DD4-B2B2-B3B9CF4FFF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813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E8E56C3-1B8A-4D6D-A19C-E8BCC700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D7C7-7881-4E77-BEEA-571B45352AA2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F3C93F4-730A-46C8-B97E-3D4E7FBE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058694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8940C85-618E-475B-BF36-AEC419E9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69DA2-71B9-42ED-BA9A-2EB5D8D796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210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6F06C0A-AEF9-4D43-9A3C-E47F6EFA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19CC-EADA-4709-8637-C5121AE8BEE0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DA71FF1-932F-4E9E-A8BD-E473CD9D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006AC73-3116-4784-8453-156E2B92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E4E9-B196-4A85-8713-2C3E96D7FF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694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3FE3A2D-7B36-4C08-B218-42D5B14F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7E50C-E448-4E65-A69F-22B8C1BA9979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5FCFC28-0CA0-403E-98A1-49A5B7E0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932D919-848F-4ADA-BEF5-176A7DDC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8698-C577-4F71-A5B1-101F15FBE7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407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2">
            <a:extLst>
              <a:ext uri="{FF2B5EF4-FFF2-40B4-BE49-F238E27FC236}">
                <a16:creationId xmlns:a16="http://schemas.microsoft.com/office/drawing/2014/main" id="{89E9BD76-B10F-4970-8F3C-C62E2A3F02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40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Espace réservé du titre 1">
            <a:extLst>
              <a:ext uri="{FF2B5EF4-FFF2-40B4-BE49-F238E27FC236}">
                <a16:creationId xmlns:a16="http://schemas.microsoft.com/office/drawing/2014/main" id="{6BFA240D-209B-4A33-97EF-505C83CBE1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28900" y="44450"/>
            <a:ext cx="6046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2052" name="Espace réservé du texte 2">
            <a:extLst>
              <a:ext uri="{FF2B5EF4-FFF2-40B4-BE49-F238E27FC236}">
                <a16:creationId xmlns:a16="http://schemas.microsoft.com/office/drawing/2014/main" id="{861FE1FB-71C1-43CA-A119-F530EA1393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35CE1-55B9-456E-8286-EC3537F87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B72166-ADD7-4570-88E3-D02683AFEB91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B0CC3-9BEE-46D0-8D29-A44F9D42D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DC2953-29EF-40DF-9852-24AE131D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DF892E-B000-4B5E-B2DB-671EBF1FD1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056" name="Image 13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EEEB0705-E736-42FE-ABE4-2CB4158FC6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58738"/>
            <a:ext cx="13874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Image 11">
            <a:extLst>
              <a:ext uri="{FF2B5EF4-FFF2-40B4-BE49-F238E27FC236}">
                <a16:creationId xmlns:a16="http://schemas.microsoft.com/office/drawing/2014/main" id="{FFCDF5BA-CD58-48A0-AC37-539969DBCF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6580" r="5881" b="9055"/>
          <a:stretch>
            <a:fillRect/>
          </a:stretch>
        </p:blipFill>
        <p:spPr bwMode="auto">
          <a:xfrm>
            <a:off x="1762783" y="6402852"/>
            <a:ext cx="67151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Image 1">
            <a:extLst>
              <a:ext uri="{FF2B5EF4-FFF2-40B4-BE49-F238E27FC236}">
                <a16:creationId xmlns:a16="http://schemas.microsoft.com/office/drawing/2014/main" id="{CAB9B5CF-1415-4EA1-87FB-C854E5929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94" y="6411913"/>
            <a:ext cx="4429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Image 2" descr="Une image contenant clipart&#10;&#10;Description générée avec un niveau de confiance très élevé">
            <a:extLst>
              <a:ext uri="{FF2B5EF4-FFF2-40B4-BE49-F238E27FC236}">
                <a16:creationId xmlns:a16="http://schemas.microsoft.com/office/drawing/2014/main" id="{8361E978-DB3C-4F1F-8ECA-EE3E6DDFDB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4712"/>
          <a:stretch>
            <a:fillRect/>
          </a:stretch>
        </p:blipFill>
        <p:spPr bwMode="auto">
          <a:xfrm>
            <a:off x="2506663" y="6453850"/>
            <a:ext cx="11033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F7A759C1-288D-4468-A1FE-AB67550B5A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5496" y="6453336"/>
            <a:ext cx="1200180" cy="347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89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90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fr-FR" altLang="fr-FR" sz="3600" b="1" kern="1200" dirty="0">
          <a:solidFill>
            <a:srgbClr val="FF993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2">
            <a:extLst>
              <a:ext uri="{FF2B5EF4-FFF2-40B4-BE49-F238E27FC236}">
                <a16:creationId xmlns:a16="http://schemas.microsoft.com/office/drawing/2014/main" id="{89E9BD76-B10F-4970-8F3C-C62E2A3F02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40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Espace réservé du titre 1">
            <a:extLst>
              <a:ext uri="{FF2B5EF4-FFF2-40B4-BE49-F238E27FC236}">
                <a16:creationId xmlns:a16="http://schemas.microsoft.com/office/drawing/2014/main" id="{6BFA240D-209B-4A33-97EF-505C83CBE1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28900" y="44450"/>
            <a:ext cx="6046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2052" name="Espace réservé du texte 2">
            <a:extLst>
              <a:ext uri="{FF2B5EF4-FFF2-40B4-BE49-F238E27FC236}">
                <a16:creationId xmlns:a16="http://schemas.microsoft.com/office/drawing/2014/main" id="{861FE1FB-71C1-43CA-A119-F530EA1393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35CE1-55B9-456E-8286-EC3537F87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B72166-ADD7-4570-88E3-D02683AFEB91}" type="datetime1">
              <a:rPr lang="fr-FR" altLang="fr-FR"/>
              <a:pPr>
                <a:defRPr/>
              </a:pPr>
              <a:t>17/02/2022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B0CC3-9BEE-46D0-8D29-A44F9D42D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DC2953-29EF-40DF-9852-24AE131D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DF892E-B000-4B5E-B2DB-671EBF1FD1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grpSp>
        <p:nvGrpSpPr>
          <p:cNvPr id="15" name="Groupe 23">
            <a:extLst>
              <a:ext uri="{FF2B5EF4-FFF2-40B4-BE49-F238E27FC236}">
                <a16:creationId xmlns:a16="http://schemas.microsoft.com/office/drawing/2014/main" id="{A8BDDDA4-09A3-492E-94BA-B6450CD7A3FE}"/>
              </a:ext>
            </a:extLst>
          </p:cNvPr>
          <p:cNvGrpSpPr/>
          <p:nvPr/>
        </p:nvGrpSpPr>
        <p:grpSpPr>
          <a:xfrm>
            <a:off x="8609515" y="20457"/>
            <a:ext cx="511328" cy="1403616"/>
            <a:chOff x="9612560" y="332657"/>
            <a:chExt cx="576064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B733C0-D6FD-4833-BEBE-38A90CAED67D}"/>
                </a:ext>
              </a:extLst>
            </p:cNvPr>
            <p:cNvSpPr/>
            <p:nvPr/>
          </p:nvSpPr>
          <p:spPr>
            <a:xfrm>
              <a:off x="9612560" y="332657"/>
              <a:ext cx="576064" cy="1944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1" name="Image 6" descr="mariane.jpg">
              <a:extLst>
                <a:ext uri="{FF2B5EF4-FFF2-40B4-BE49-F238E27FC236}">
                  <a16:creationId xmlns:a16="http://schemas.microsoft.com/office/drawing/2014/main" id="{EC79E053-4DA5-4886-A2D7-22A058DF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680992" y="1488481"/>
              <a:ext cx="439200" cy="31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D273A2FC-62AE-4668-B9C3-715B5BCB17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86" y="1134614"/>
            <a:ext cx="511328" cy="207943"/>
          </a:xfrm>
          <a:prstGeom prst="rect">
            <a:avLst/>
          </a:prstGeom>
        </p:spPr>
      </p:pic>
      <p:pic>
        <p:nvPicPr>
          <p:cNvPr id="2059" name="Image 1">
            <a:extLst>
              <a:ext uri="{FF2B5EF4-FFF2-40B4-BE49-F238E27FC236}">
                <a16:creationId xmlns:a16="http://schemas.microsoft.com/office/drawing/2014/main" id="{CAB9B5CF-1415-4EA1-87FB-C854E5929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98" y="567934"/>
            <a:ext cx="258079" cy="25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3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5C8C5902-32FD-4D7D-8287-A9F207B81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233" y="288218"/>
            <a:ext cx="269610" cy="26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8CBEB8AE-8630-4F1B-AA08-EB2A067DF49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626716" y="86506"/>
            <a:ext cx="504056" cy="1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3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fr-FR" altLang="fr-FR" sz="3600" b="1" kern="1200" dirty="0">
          <a:solidFill>
            <a:srgbClr val="FF993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9933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hyperlink" Target="mailto:jeremy.geisler@critt-bois.com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livi\Desktop\Image PowerPoint CRITT\Ecorce, Fonds bois.jpg">
            <a:extLst>
              <a:ext uri="{FF2B5EF4-FFF2-40B4-BE49-F238E27FC236}">
                <a16:creationId xmlns:a16="http://schemas.microsoft.com/office/drawing/2014/main" id="{374F7DDE-A34E-439A-82CF-0BF9AB00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3" y="1628800"/>
            <a:ext cx="9120913" cy="470599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9E17E-C230-4E7C-BCE7-5182CC933567}"/>
              </a:ext>
            </a:extLst>
          </p:cNvPr>
          <p:cNvSpPr/>
          <p:nvPr/>
        </p:nvSpPr>
        <p:spPr>
          <a:xfrm>
            <a:off x="32022" y="1628801"/>
            <a:ext cx="9111978" cy="474984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70" name="Titre 1">
            <a:extLst>
              <a:ext uri="{FF2B5EF4-FFF2-40B4-BE49-F238E27FC236}">
                <a16:creationId xmlns:a16="http://schemas.microsoft.com/office/drawing/2014/main" id="{EB523AA5-1927-481D-B789-5BD1538E3A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27784" y="38100"/>
            <a:ext cx="5112568" cy="1374676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</a:rPr>
              <a:t>Plate-forme vente de bois</a:t>
            </a:r>
            <a:endParaRPr sz="3200" dirty="0">
              <a:solidFill>
                <a:schemeClr val="accent6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4" name="Rectangle à coins arrondis 1">
            <a:extLst>
              <a:ext uri="{FF2B5EF4-FFF2-40B4-BE49-F238E27FC236}">
                <a16:creationId xmlns:a16="http://schemas.microsoft.com/office/drawing/2014/main" id="{A47A3C80-D7B4-4107-9433-20B332AC1E4C}"/>
              </a:ext>
            </a:extLst>
          </p:cNvPr>
          <p:cNvSpPr/>
          <p:nvPr/>
        </p:nvSpPr>
        <p:spPr>
          <a:xfrm>
            <a:off x="484076" y="2060848"/>
            <a:ext cx="8207870" cy="11969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4400" b="1" dirty="0">
                <a:solidFill>
                  <a:schemeClr val="tx1">
                    <a:lumMod val="50000"/>
                    <a:lumOff val="50000"/>
                  </a:schemeClr>
                </a:solidFill>
                <a:cs typeface="Aharoni" pitchFamily="2" charset="-79"/>
              </a:rPr>
              <a:t>Rendu d’étude</a:t>
            </a:r>
            <a:endParaRPr lang="fr-FR" sz="4400" b="1" dirty="0">
              <a:solidFill>
                <a:srgbClr val="92D050"/>
              </a:solidFill>
              <a:cs typeface="Aharoni" pitchFamily="2" charset="-79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9E0FF95-195C-472A-93C2-333C54868005}"/>
              </a:ext>
            </a:extLst>
          </p:cNvPr>
          <p:cNvSpPr txBox="1"/>
          <p:nvPr/>
        </p:nvSpPr>
        <p:spPr>
          <a:xfrm>
            <a:off x="5436096" y="64505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Myriad Pro" pitchFamily="34" charset="0"/>
                <a:ea typeface="+mn-ea"/>
                <a:cs typeface="Arial" charset="0"/>
              </a:rPr>
              <a:t>Ferme d’</a:t>
            </a:r>
            <a:r>
              <a:rPr lang="fr-FR" dirty="0" err="1">
                <a:solidFill>
                  <a:prstClr val="white"/>
                </a:solidFill>
                <a:latin typeface="Myriad Pro" pitchFamily="34" charset="0"/>
                <a:ea typeface="+mn-ea"/>
                <a:cs typeface="Arial" charset="0"/>
              </a:rPr>
              <a:t>Icart</a:t>
            </a:r>
            <a:r>
              <a:rPr lang="fr-FR" dirty="0">
                <a:solidFill>
                  <a:prstClr val="white"/>
                </a:solidFill>
                <a:latin typeface="Myriad Pro" pitchFamily="34" charset="0"/>
                <a:ea typeface="+mn-ea"/>
                <a:cs typeface="Arial" charset="0"/>
              </a:rPr>
              <a:t> le 17 février 2022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B67A78-B585-429C-99D1-332C1E60C8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3098" y="4254083"/>
            <a:ext cx="1620520" cy="162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486E3D-9F06-4D5E-835B-350DDF28F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19" y="4271863"/>
            <a:ext cx="1279525" cy="158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699792" y="-27384"/>
            <a:ext cx="5832648" cy="136815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Scénario 1</a:t>
            </a:r>
            <a:r>
              <a:rPr lang="fr-FR" dirty="0"/>
              <a:t> : </a:t>
            </a:r>
            <a:r>
              <a:rPr lang="fr-FR" sz="2800" dirty="0"/>
              <a:t>Séchage, stockage et livraison de bois qualité menuiserie </a:t>
            </a:r>
          </a:p>
        </p:txBody>
      </p:sp>
      <p:pic>
        <p:nvPicPr>
          <p:cNvPr id="6" name="Image 5" descr="Une image contenant bâtiment, entrepôt&#10;&#10;Description générée automatiquement">
            <a:extLst>
              <a:ext uri="{FF2B5EF4-FFF2-40B4-BE49-F238E27FC236}">
                <a16:creationId xmlns:a16="http://schemas.microsoft.com/office/drawing/2014/main" id="{23335DA1-355E-4AE4-A26A-B0072B80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628800"/>
            <a:ext cx="3921900" cy="5229200"/>
          </a:xfrm>
          <a:prstGeom prst="rect">
            <a:avLst/>
          </a:prstGeom>
        </p:spPr>
      </p:pic>
      <p:pic>
        <p:nvPicPr>
          <p:cNvPr id="8" name="Image 7" descr="Une image contenant plancher, cage&#10;&#10;Description générée automatiquement">
            <a:extLst>
              <a:ext uri="{FF2B5EF4-FFF2-40B4-BE49-F238E27FC236}">
                <a16:creationId xmlns:a16="http://schemas.microsoft.com/office/drawing/2014/main" id="{F9A5EC6B-C917-4144-8175-127E9903A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5148064" cy="3289613"/>
          </a:xfrm>
          <a:prstGeom prst="rect">
            <a:avLst/>
          </a:prstGeom>
        </p:spPr>
      </p:pic>
      <p:pic>
        <p:nvPicPr>
          <p:cNvPr id="10" name="Image 9" descr="Une image contenant texte, camionnette, blanc, transport&#10;&#10;Description générée automatiquement">
            <a:extLst>
              <a:ext uri="{FF2B5EF4-FFF2-40B4-BE49-F238E27FC236}">
                <a16:creationId xmlns:a16="http://schemas.microsoft.com/office/drawing/2014/main" id="{A64BF428-D3DD-4298-BB67-0231D0531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0" t="15000" r="5900" b="5201"/>
          <a:stretch/>
        </p:blipFill>
        <p:spPr>
          <a:xfrm>
            <a:off x="755576" y="4384289"/>
            <a:ext cx="4392488" cy="25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988840"/>
            <a:ext cx="8784976" cy="460851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Services vendus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Vente de bois sec feuillus destinés à la menuiserie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Prestation de séchage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Prestation  de livraison.</a:t>
            </a:r>
          </a:p>
          <a:p>
            <a:pPr algn="just"/>
            <a:endParaRPr lang="fr-FR" altLang="fr-FR" sz="18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Volume de vente : 320 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/an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Chêne : 115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Hêtre : 18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Châtaignier : 115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Divers feuillus (Frêne, noyer,…) : 72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Hypothèses de départ retenues</a:t>
            </a:r>
          </a:p>
        </p:txBody>
      </p:sp>
    </p:spTree>
    <p:extLst>
      <p:ext uri="{BB962C8B-B14F-4D97-AF65-F5344CB8AC3E}">
        <p14:creationId xmlns:p14="http://schemas.microsoft.com/office/powerpoint/2010/main" val="388343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26504" y="188640"/>
            <a:ext cx="5832648" cy="72008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Scénario 1</a:t>
            </a:r>
            <a:r>
              <a:rPr lang="fr-FR" dirty="0"/>
              <a:t> </a:t>
            </a:r>
            <a:r>
              <a:rPr lang="fr-FR" sz="3200" dirty="0"/>
              <a:t>: Synoptique général</a:t>
            </a: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2E1FBA9D-D304-48E8-8FDA-55AA5EC18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063729"/>
              </p:ext>
            </p:extLst>
          </p:nvPr>
        </p:nvGraphicFramePr>
        <p:xfrm>
          <a:off x="251520" y="1700808"/>
          <a:ext cx="87849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4310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81" y="1700808"/>
            <a:ext cx="8784976" cy="4104456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Moyens de production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Local de 180 m² – stockage des bois ressuyés et sortie séchoir (location)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Séchoir sous-vide 5m</a:t>
            </a:r>
            <a:r>
              <a:rPr lang="fr-FR" alt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 capacité de 330m</a:t>
            </a:r>
            <a:r>
              <a:rPr lang="fr-FR" alt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/an (35 000 €)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Petit matériel de mesure (400 €) ;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Cantilever de stockage (10 000 €)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Chariot élévateur (10 000 €)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Transpalette (300 €)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Fourgon de livraison (20 000 €)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Matériel informatique et logiciel comptabilité (2 500 €)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Aménagement/infrastructure ( 13 000 €)</a:t>
            </a:r>
            <a:r>
              <a:rPr lang="fr-FR" altLang="fr-FR" sz="18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Hypothèses de départ retenues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C863530-CBD1-4EDA-9BFC-05A05BF489E3}"/>
              </a:ext>
            </a:extLst>
          </p:cNvPr>
          <p:cNvSpPr txBox="1">
            <a:spLocks/>
          </p:cNvSpPr>
          <p:nvPr/>
        </p:nvSpPr>
        <p:spPr bwMode="auto">
          <a:xfrm>
            <a:off x="179512" y="5805264"/>
            <a:ext cx="87849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altLang="fr-FR" sz="2400" i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=&gt; 91 200 € d’achat matériel financé par emprunt bancaire</a:t>
            </a:r>
          </a:p>
          <a:p>
            <a:pPr algn="just"/>
            <a:r>
              <a:rPr lang="fr-FR" altLang="fr-FR" sz="2400" i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=&gt; 20% de subvention sur le matériel de production </a:t>
            </a:r>
          </a:p>
        </p:txBody>
      </p:sp>
    </p:spTree>
    <p:extLst>
      <p:ext uri="{BB962C8B-B14F-4D97-AF65-F5344CB8AC3E}">
        <p14:creationId xmlns:p14="http://schemas.microsoft.com/office/powerpoint/2010/main" val="188891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844824"/>
            <a:ext cx="8784976" cy="3312368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Moyens humains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 salarié à ¾ temps sur 220 jours/an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Salaire brut de 24 000 € (30 000 € pour 35h/semaine) ;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Tâches allouées :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Achat de plots ressuyés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Service client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Séchage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Réception marchandise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Livraison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Gestion administrative (devis – facture – suivi des stocks).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Hypothèses de départ retenues</a:t>
            </a:r>
          </a:p>
        </p:txBody>
      </p:sp>
    </p:spTree>
    <p:extLst>
      <p:ext uri="{BB962C8B-B14F-4D97-AF65-F5344CB8AC3E}">
        <p14:creationId xmlns:p14="http://schemas.microsoft.com/office/powerpoint/2010/main" val="1502440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Hypothèses de départ retenues</a:t>
            </a:r>
          </a:p>
        </p:txBody>
      </p:sp>
      <p:pic>
        <p:nvPicPr>
          <p:cNvPr id="5" name="Image 4" descr="Une image contenant conteneur, panier, tas&#10;&#10;Description générée automatiquement">
            <a:extLst>
              <a:ext uri="{FF2B5EF4-FFF2-40B4-BE49-F238E27FC236}">
                <a16:creationId xmlns:a16="http://schemas.microsoft.com/office/drawing/2014/main" id="{8D7A0671-DB35-4464-B1A7-1CAABFAB7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654" y="2276871"/>
            <a:ext cx="3045713" cy="4060951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6" y="1628800"/>
            <a:ext cx="6489670" cy="5229200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Achat des plots ressuyés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(choix 1 et 2 mélangés)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Chêne : 650 €/m</a:t>
            </a:r>
            <a:r>
              <a:rPr 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Hêtre : 350 €/m</a:t>
            </a:r>
            <a:r>
              <a:rPr 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Châtaignier : 450 €/m</a:t>
            </a:r>
            <a:r>
              <a:rPr 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Divers feuillus (Frêne, noyer,…) : 550 €/m</a:t>
            </a:r>
            <a:r>
              <a:rPr 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Prix de livraison sur achat : 100 € forfaitaire</a:t>
            </a:r>
          </a:p>
          <a:p>
            <a:pPr marL="800100" lvl="1" indent="-342900" algn="l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hypothèse de 8m</a:t>
            </a:r>
            <a:r>
              <a:rPr lang="fr-FR" alt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/livraison.</a:t>
            </a:r>
          </a:p>
          <a:p>
            <a:pPr lvl="1" algn="l"/>
            <a:endParaRPr lang="fr-FR" altLang="fr-FR" sz="20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lvl="1" algn="l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Séchoir sous-vide électrique capacité 5 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Capacité annuelle : 330 m</a:t>
            </a:r>
            <a:r>
              <a:rPr lang="fr-FR" alt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Utilisation sur 329j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Cout de revient =&gt; 67€/m</a:t>
            </a:r>
            <a:r>
              <a:rPr lang="fr-FR" alt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0480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Hypothèses de départ retenues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049" y="1772816"/>
            <a:ext cx="4977502" cy="4824536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Charges fixes intégrées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Electricité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Loyer (800€/mois)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Entretien/maintenance/carburant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Assurance ;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Frais administratifs.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lvl="1" algn="just"/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Autres charges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Impôts et taxes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Salaires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Amortissements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Intérêts sur emprunt.</a:t>
            </a:r>
          </a:p>
        </p:txBody>
      </p:sp>
    </p:spTree>
    <p:extLst>
      <p:ext uri="{BB962C8B-B14F-4D97-AF65-F5344CB8AC3E}">
        <p14:creationId xmlns:p14="http://schemas.microsoft.com/office/powerpoint/2010/main" val="399233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19" y="1844824"/>
            <a:ext cx="8784976" cy="4752528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Volume de bois sec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35% de marge prix de vente / prix d’achat (hors séchage et livraison)  ;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20% de bois déclassés en choix 2 ;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10% perte volume au séchage ;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2% de perte 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(défauts qualité) valorisés en bois de chauffage ;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80% de bois sont vendus livrés ;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100% des bois sont vendus séchés.</a:t>
            </a:r>
            <a:endParaRPr lang="fr-FR" altLang="fr-FR" sz="20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endParaRPr lang="fr-FR" altLang="fr-FR" sz="20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Hypothèses de départ retenues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24F5C1-B0D0-4A06-91D6-D7564102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79092"/>
            <a:ext cx="7103383" cy="20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CA générés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CB8BD7-A073-48DE-833E-9E99B817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41" y="4362330"/>
            <a:ext cx="8480716" cy="2379038"/>
          </a:xfrm>
          <a:prstGeom prst="rect">
            <a:avLst/>
          </a:prstGeom>
        </p:spPr>
      </p:pic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A67D0AA0-4358-4667-902D-2BA70FC53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454788"/>
              </p:ext>
            </p:extLst>
          </p:nvPr>
        </p:nvGraphicFramePr>
        <p:xfrm>
          <a:off x="1069134" y="2127616"/>
          <a:ext cx="7450854" cy="212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714">
                  <a:extLst>
                    <a:ext uri="{9D8B030D-6E8A-4147-A177-3AD203B41FA5}">
                      <a16:colId xmlns:a16="http://schemas.microsoft.com/office/drawing/2014/main" val="2169548301"/>
                    </a:ext>
                  </a:extLst>
                </a:gridCol>
                <a:gridCol w="2882103">
                  <a:extLst>
                    <a:ext uri="{9D8B030D-6E8A-4147-A177-3AD203B41FA5}">
                      <a16:colId xmlns:a16="http://schemas.microsoft.com/office/drawing/2014/main" val="439484106"/>
                    </a:ext>
                  </a:extLst>
                </a:gridCol>
                <a:gridCol w="2706037">
                  <a:extLst>
                    <a:ext uri="{9D8B030D-6E8A-4147-A177-3AD203B41FA5}">
                      <a16:colId xmlns:a16="http://schemas.microsoft.com/office/drawing/2014/main" val="1016546748"/>
                    </a:ext>
                  </a:extLst>
                </a:gridCol>
              </a:tblGrid>
              <a:tr h="313843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Choix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Choix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086959"/>
                  </a:ext>
                </a:extLst>
              </a:tr>
              <a:tr h="44327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Chêne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1 053 €/m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953 €/m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73404"/>
                  </a:ext>
                </a:extLst>
              </a:tr>
              <a:tr h="44327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Hêtre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648 €/m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578 €/m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065619"/>
                  </a:ext>
                </a:extLst>
              </a:tr>
              <a:tr h="437203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Divers feuillus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918 €/m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818 €/m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454542"/>
                  </a:ext>
                </a:extLst>
              </a:tr>
              <a:tr h="437203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Châtaignier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783 €/m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683 €/m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5361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8FEE8FA2-6483-4703-B5F9-D43EC8890734}"/>
              </a:ext>
            </a:extLst>
          </p:cNvPr>
          <p:cNvSpPr txBox="1"/>
          <p:nvPr/>
        </p:nvSpPr>
        <p:spPr>
          <a:xfrm>
            <a:off x="630763" y="161950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Prix de vente (séché - livré) :</a:t>
            </a:r>
          </a:p>
        </p:txBody>
      </p:sp>
    </p:spTree>
    <p:extLst>
      <p:ext uri="{BB962C8B-B14F-4D97-AF65-F5344CB8AC3E}">
        <p14:creationId xmlns:p14="http://schemas.microsoft.com/office/powerpoint/2010/main" val="212433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BFR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EF123F-6A16-49EE-9A84-5AF071EF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8" y="1772816"/>
            <a:ext cx="8961120" cy="3992880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F4C293E1-5A20-48F2-8EAE-4903415B2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6093296"/>
            <a:ext cx="8784976" cy="576064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Financement de l’année 1 : 24 357€ par emprunt bancaire</a:t>
            </a:r>
          </a:p>
        </p:txBody>
      </p:sp>
    </p:spTree>
    <p:extLst>
      <p:ext uri="{BB962C8B-B14F-4D97-AF65-F5344CB8AC3E}">
        <p14:creationId xmlns:p14="http://schemas.microsoft.com/office/powerpoint/2010/main" val="111527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79912" y="260648"/>
            <a:ext cx="5040313" cy="72008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Qui sommes nous ?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3779847" y="3435975"/>
            <a:ext cx="4475469" cy="689986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3175">
            <a:solidFill>
              <a:srgbClr val="66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Myriad Pro" pitchFamily="34" charset="0"/>
              </a:rPr>
              <a:t>APPUI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Myriad Pro" pitchFamily="34" charset="0"/>
              </a:rPr>
              <a:t> TECHNOLOGIQUE  &amp;  MÉTHODOLOGIQUE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16240" y="2123916"/>
            <a:ext cx="2498888" cy="720080"/>
          </a:xfrm>
          <a:prstGeom prst="snipRoundRect">
            <a:avLst/>
          </a:prstGeom>
          <a:solidFill>
            <a:schemeClr val="bg1"/>
          </a:solidFill>
          <a:ln>
            <a:solidFill>
              <a:srgbClr val="665854"/>
            </a:solidFill>
          </a:ln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tx1"/>
                </a:solidFill>
              </a:rPr>
              <a:t>Créé en 1991</a:t>
            </a:r>
          </a:p>
          <a:p>
            <a:r>
              <a:rPr lang="fr-FR" sz="1800" dirty="0">
                <a:solidFill>
                  <a:schemeClr val="tx1"/>
                </a:solidFill>
              </a:rPr>
              <a:t>Association Loi 1901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974946" y="1916832"/>
            <a:ext cx="6078488" cy="1134249"/>
          </a:xfrm>
          <a:prstGeom prst="roundRect">
            <a:avLst>
              <a:gd name="adj" fmla="val 36657"/>
            </a:avLst>
          </a:prstGeom>
          <a:solidFill>
            <a:schemeClr val="bg1"/>
          </a:solidFill>
          <a:ln w="28575">
            <a:solidFill>
              <a:srgbClr val="665854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C</a:t>
            </a:r>
            <a:r>
              <a:rPr lang="fr-FR" sz="2600" b="1" dirty="0">
                <a:effectLst/>
                <a:latin typeface="Myriad Pro" pitchFamily="34" charset="0"/>
              </a:rPr>
              <a:t>entre</a:t>
            </a:r>
            <a:r>
              <a:rPr lang="fr-FR" sz="2600" dirty="0">
                <a:effectLst/>
                <a:latin typeface="Myriad Pro" pitchFamily="34" charset="0"/>
              </a:rPr>
              <a:t> </a:t>
            </a:r>
            <a:r>
              <a:rPr lang="fr-FR" sz="26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R</a:t>
            </a:r>
            <a:r>
              <a:rPr lang="fr-FR" sz="2600" b="1" dirty="0">
                <a:effectLst/>
                <a:latin typeface="Myriad Pro" pitchFamily="34" charset="0"/>
              </a:rPr>
              <a:t>égional d’</a:t>
            </a:r>
            <a:r>
              <a:rPr lang="fr-FR" sz="26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I</a:t>
            </a:r>
            <a:r>
              <a:rPr lang="fr-FR" sz="2600" b="1" dirty="0">
                <a:effectLst/>
                <a:latin typeface="Myriad Pro" pitchFamily="34" charset="0"/>
              </a:rPr>
              <a:t>nnovation et de</a:t>
            </a:r>
          </a:p>
          <a:p>
            <a:pPr algn="ctr"/>
            <a:r>
              <a:rPr lang="fr-FR" sz="26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 T</a:t>
            </a:r>
            <a:r>
              <a:rPr lang="fr-FR" sz="2600" b="1" dirty="0">
                <a:effectLst/>
                <a:latin typeface="Myriad Pro" pitchFamily="34" charset="0"/>
              </a:rPr>
              <a:t>ransfert</a:t>
            </a:r>
            <a:r>
              <a:rPr lang="fr-FR" sz="26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 </a:t>
            </a:r>
            <a:r>
              <a:rPr lang="fr-FR" sz="2600" b="1" dirty="0">
                <a:effectLst/>
                <a:latin typeface="Myriad Pro" pitchFamily="34" charset="0"/>
              </a:rPr>
              <a:t>de </a:t>
            </a:r>
            <a:r>
              <a:rPr lang="fr-FR" sz="26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T</a:t>
            </a:r>
            <a:r>
              <a:rPr lang="fr-FR" sz="2600" b="1" dirty="0">
                <a:effectLst/>
                <a:latin typeface="Myriad Pro" pitchFamily="34" charset="0"/>
              </a:rPr>
              <a:t>echnologie</a:t>
            </a:r>
          </a:p>
        </p:txBody>
      </p:sp>
      <p:cxnSp>
        <p:nvCxnSpPr>
          <p:cNvPr id="52" name="Connecteur droit 51"/>
          <p:cNvCxnSpPr>
            <a:stCxn id="37" idx="0"/>
            <a:endCxn id="36" idx="1"/>
          </p:cNvCxnSpPr>
          <p:nvPr/>
        </p:nvCxnSpPr>
        <p:spPr>
          <a:xfrm>
            <a:off x="2615128" y="2483956"/>
            <a:ext cx="359818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utoShape 5"/>
          <p:cNvSpPr>
            <a:spLocks noChangeArrowheads="1"/>
          </p:cNvSpPr>
          <p:nvPr/>
        </p:nvSpPr>
        <p:spPr bwMode="auto">
          <a:xfrm>
            <a:off x="116240" y="3190922"/>
            <a:ext cx="2498888" cy="490106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6350">
            <a:solidFill>
              <a:srgbClr val="66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Myriad Pro" pitchFamily="34" charset="0"/>
              </a:rPr>
              <a:t>MEMBRES</a:t>
            </a:r>
            <a:r>
              <a:rPr lang="fr-FR" sz="1600" b="1" dirty="0">
                <a:latin typeface="Myriad Pro" pitchFamily="34" charset="0"/>
              </a:rPr>
              <a:t> </a:t>
            </a:r>
            <a:r>
              <a:rPr lang="fr-FR" sz="1600" dirty="0">
                <a:latin typeface="Myriad Pro" pitchFamily="34" charset="0"/>
              </a:rPr>
              <a:t>FONDATEURS</a:t>
            </a:r>
          </a:p>
        </p:txBody>
      </p:sp>
      <p:sp>
        <p:nvSpPr>
          <p:cNvPr id="60" name="AutoShape 13"/>
          <p:cNvSpPr>
            <a:spLocks noChangeArrowheads="1"/>
          </p:cNvSpPr>
          <p:nvPr/>
        </p:nvSpPr>
        <p:spPr bwMode="auto">
          <a:xfrm>
            <a:off x="116240" y="3906711"/>
            <a:ext cx="2498888" cy="251983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665854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yriad Pro" pitchFamily="34" charset="0"/>
                <a:ea typeface="+mj-ea"/>
                <a:cs typeface="+mj-cs"/>
              </a:rPr>
              <a:t>ÉTAT – DRRT</a:t>
            </a:r>
          </a:p>
          <a:p>
            <a:pPr algn="ctr"/>
            <a:endParaRPr lang="fr-FR" sz="600" b="1" dirty="0">
              <a:latin typeface="Myriad Pro" pitchFamily="34" charset="0"/>
              <a:ea typeface="+mj-ea"/>
              <a:cs typeface="+mj-cs"/>
            </a:endParaRPr>
          </a:p>
          <a:p>
            <a:pPr algn="ctr"/>
            <a:r>
              <a:rPr lang="fr-FR" b="1" dirty="0">
                <a:latin typeface="Myriad Pro" pitchFamily="34" charset="0"/>
                <a:ea typeface="+mj-ea"/>
                <a:cs typeface="+mj-cs"/>
              </a:rPr>
              <a:t>CONSEIL R</a:t>
            </a:r>
            <a:r>
              <a:rPr lang="fr-FR" b="1" dirty="0">
                <a:latin typeface="Myriad Pro" pitchFamily="34" charset="0"/>
              </a:rPr>
              <a:t>É</a:t>
            </a:r>
            <a:r>
              <a:rPr lang="fr-FR" b="1" dirty="0">
                <a:latin typeface="Myriad Pro" pitchFamily="34" charset="0"/>
                <a:ea typeface="+mj-ea"/>
                <a:cs typeface="+mj-cs"/>
              </a:rPr>
              <a:t>GIONAL</a:t>
            </a:r>
          </a:p>
          <a:p>
            <a:pPr algn="ctr"/>
            <a:endParaRPr lang="fr-FR" sz="600" b="1" dirty="0">
              <a:latin typeface="Myriad Pro" pitchFamily="34" charset="0"/>
              <a:ea typeface="+mj-ea"/>
              <a:cs typeface="+mj-cs"/>
            </a:endParaRPr>
          </a:p>
          <a:p>
            <a:pPr algn="ctr"/>
            <a:r>
              <a:rPr lang="fr-FR" b="1" dirty="0">
                <a:latin typeface="Myriad Pro" pitchFamily="34" charset="0"/>
                <a:ea typeface="+mj-ea"/>
                <a:cs typeface="+mj-cs"/>
              </a:rPr>
              <a:t>MIDI-PYR</a:t>
            </a:r>
            <a:r>
              <a:rPr lang="fr-FR" b="1" dirty="0">
                <a:latin typeface="Myriad Pro" pitchFamily="34" charset="0"/>
              </a:rPr>
              <a:t>É</a:t>
            </a:r>
            <a:r>
              <a:rPr lang="fr-FR" b="1" dirty="0">
                <a:latin typeface="Myriad Pro" pitchFamily="34" charset="0"/>
                <a:ea typeface="+mj-ea"/>
                <a:cs typeface="+mj-cs"/>
              </a:rPr>
              <a:t>N</a:t>
            </a:r>
            <a:r>
              <a:rPr lang="fr-FR" b="1" dirty="0">
                <a:latin typeface="Myriad Pro" pitchFamily="34" charset="0"/>
              </a:rPr>
              <a:t>É</a:t>
            </a:r>
            <a:r>
              <a:rPr lang="fr-FR" b="1" dirty="0">
                <a:latin typeface="Myriad Pro" pitchFamily="34" charset="0"/>
                <a:ea typeface="+mj-ea"/>
                <a:cs typeface="+mj-cs"/>
              </a:rPr>
              <a:t>ES</a:t>
            </a:r>
          </a:p>
          <a:p>
            <a:pPr algn="ctr"/>
            <a:endParaRPr lang="fr-FR" sz="600" b="1" dirty="0">
              <a:latin typeface="Myriad Pro" pitchFamily="34" charset="0"/>
              <a:ea typeface="+mj-ea"/>
              <a:cs typeface="+mj-cs"/>
            </a:endParaRPr>
          </a:p>
          <a:p>
            <a:pPr algn="ctr"/>
            <a:r>
              <a:rPr lang="fr-FR" b="1" dirty="0">
                <a:latin typeface="Myriad Pro" pitchFamily="34" charset="0"/>
                <a:ea typeface="+mj-ea"/>
                <a:cs typeface="+mj-cs"/>
              </a:rPr>
              <a:t>CONSEIL G</a:t>
            </a:r>
            <a:r>
              <a:rPr lang="fr-FR" b="1" dirty="0">
                <a:latin typeface="Myriad Pro" pitchFamily="34" charset="0"/>
              </a:rPr>
              <a:t>É</a:t>
            </a:r>
            <a:r>
              <a:rPr lang="fr-FR" b="1" dirty="0">
                <a:latin typeface="Myriad Pro" pitchFamily="34" charset="0"/>
                <a:ea typeface="+mj-ea"/>
                <a:cs typeface="+mj-cs"/>
              </a:rPr>
              <a:t>N</a:t>
            </a:r>
            <a:r>
              <a:rPr lang="fr-FR" b="1" dirty="0">
                <a:latin typeface="Myriad Pro" pitchFamily="34" charset="0"/>
              </a:rPr>
              <a:t>É</a:t>
            </a:r>
            <a:r>
              <a:rPr lang="fr-FR" b="1" dirty="0">
                <a:latin typeface="Myriad Pro" pitchFamily="34" charset="0"/>
                <a:ea typeface="+mj-ea"/>
                <a:cs typeface="+mj-cs"/>
              </a:rPr>
              <a:t>RAL</a:t>
            </a:r>
          </a:p>
          <a:p>
            <a:pPr algn="ctr"/>
            <a:endParaRPr lang="fr-FR" sz="600" b="1" dirty="0">
              <a:latin typeface="Myriad Pro" pitchFamily="34" charset="0"/>
              <a:ea typeface="+mj-ea"/>
              <a:cs typeface="+mj-cs"/>
            </a:endParaRPr>
          </a:p>
          <a:p>
            <a:pPr algn="ctr"/>
            <a:r>
              <a:rPr lang="fr-FR" b="1" dirty="0">
                <a:latin typeface="Myriad Pro" pitchFamily="34" charset="0"/>
                <a:ea typeface="+mj-ea"/>
                <a:cs typeface="+mj-cs"/>
              </a:rPr>
              <a:t>AVEYRON</a:t>
            </a:r>
          </a:p>
          <a:p>
            <a:pPr algn="ctr"/>
            <a:endParaRPr lang="fr-FR" sz="600" b="1" dirty="0">
              <a:latin typeface="Myriad Pro" pitchFamily="34" charset="0"/>
              <a:ea typeface="+mj-ea"/>
              <a:cs typeface="+mj-cs"/>
            </a:endParaRPr>
          </a:p>
          <a:p>
            <a:pPr algn="ctr"/>
            <a:r>
              <a:rPr lang="fr-FR" b="1" dirty="0">
                <a:latin typeface="Myriad Pro" pitchFamily="34" charset="0"/>
                <a:ea typeface="+mj-ea"/>
                <a:cs typeface="+mj-cs"/>
              </a:rPr>
              <a:t>CCI RODEZ</a:t>
            </a:r>
          </a:p>
        </p:txBody>
      </p:sp>
      <p:cxnSp>
        <p:nvCxnSpPr>
          <p:cNvPr id="93" name="Connecteur droit 92"/>
          <p:cNvCxnSpPr>
            <a:stCxn id="59" idx="2"/>
            <a:endCxn id="60" idx="0"/>
          </p:cNvCxnSpPr>
          <p:nvPr/>
        </p:nvCxnSpPr>
        <p:spPr>
          <a:xfrm>
            <a:off x="1365684" y="3681028"/>
            <a:ext cx="0" cy="22568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>
            <a:stCxn id="37" idx="1"/>
            <a:endCxn id="59" idx="0"/>
          </p:cNvCxnSpPr>
          <p:nvPr/>
        </p:nvCxnSpPr>
        <p:spPr>
          <a:xfrm>
            <a:off x="1365684" y="2843996"/>
            <a:ext cx="0" cy="34692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Groupe 154"/>
          <p:cNvGrpSpPr/>
          <p:nvPr/>
        </p:nvGrpSpPr>
        <p:grpSpPr>
          <a:xfrm>
            <a:off x="3779847" y="4524958"/>
            <a:ext cx="4492733" cy="1907024"/>
            <a:chOff x="3460862" y="4767920"/>
            <a:chExt cx="4492733" cy="1907024"/>
          </a:xfrm>
        </p:grpSpPr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3460862" y="4767920"/>
              <a:ext cx="1699643" cy="190702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Myriad Pro" pitchFamily="34" charset="0"/>
                  <a:ea typeface="+mj-ea"/>
                  <a:cs typeface="+mj-cs"/>
                </a:rPr>
                <a:t>Artisans,</a:t>
              </a:r>
            </a:p>
            <a:p>
              <a:pPr algn="ctr"/>
              <a:r>
                <a:rPr lang="fr-FR" b="1" dirty="0">
                  <a:latin typeface="Myriad Pro" pitchFamily="34" charset="0"/>
                  <a:ea typeface="+mj-ea"/>
                  <a:cs typeface="+mj-cs"/>
                </a:rPr>
                <a:t>PME / PMI  </a:t>
              </a:r>
            </a:p>
            <a:p>
              <a:pPr algn="ctr"/>
              <a:r>
                <a:rPr lang="fr-FR" b="1" dirty="0">
                  <a:latin typeface="Myriad Pro" pitchFamily="34" charset="0"/>
                  <a:ea typeface="+mj-ea"/>
                  <a:cs typeface="+mj-cs"/>
                </a:rPr>
                <a:t>et  Industriels </a:t>
              </a:r>
            </a:p>
            <a:p>
              <a:pPr algn="ctr"/>
              <a:r>
                <a:rPr lang="fr-FR" b="1" dirty="0">
                  <a:latin typeface="Myriad Pro" pitchFamily="34" charset="0"/>
                  <a:ea typeface="+mj-ea"/>
                  <a:cs typeface="+mj-cs"/>
                </a:rPr>
                <a:t>de la</a:t>
              </a:r>
            </a:p>
            <a:p>
              <a:pPr algn="ctr"/>
              <a:r>
                <a:rPr lang="fr-FR" b="1" dirty="0">
                  <a:latin typeface="Myriad Pro" pitchFamily="34" charset="0"/>
                  <a:ea typeface="+mj-ea"/>
                  <a:cs typeface="+mj-cs"/>
                </a:rPr>
                <a:t>Filière bois</a:t>
              </a:r>
            </a:p>
          </p:txBody>
        </p:sp>
        <p:pic>
          <p:nvPicPr>
            <p:cNvPr id="2052" name="Picture 4" descr="Y:\CRITT 12 BOIS\Photos\00-Image PowerPoint CRITT\Uni, travail de groupe, chacun à la clé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519" y="4767920"/>
              <a:ext cx="2689076" cy="19070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cxnSp>
        <p:nvCxnSpPr>
          <p:cNvPr id="161" name="Connecteur droit 160"/>
          <p:cNvCxnSpPr/>
          <p:nvPr/>
        </p:nvCxnSpPr>
        <p:spPr>
          <a:xfrm>
            <a:off x="6017582" y="4138862"/>
            <a:ext cx="0" cy="34692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/>
          <p:cNvSpPr/>
          <p:nvPr/>
        </p:nvSpPr>
        <p:spPr>
          <a:xfrm>
            <a:off x="4664818" y="836712"/>
            <a:ext cx="3956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</a:rPr>
              <a:t>Une association de plus de 30 ans !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  <p:cxnSp>
        <p:nvCxnSpPr>
          <p:cNvPr id="176" name="Connecteur droit 175"/>
          <p:cNvCxnSpPr>
            <a:stCxn id="36" idx="2"/>
            <a:endCxn id="18" idx="0"/>
          </p:cNvCxnSpPr>
          <p:nvPr/>
        </p:nvCxnSpPr>
        <p:spPr>
          <a:xfrm>
            <a:off x="6014190" y="3051081"/>
            <a:ext cx="3392" cy="3848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7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1 : Compte de résultat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957C34-DEEC-4C4E-BE67-F655AE075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5" y="1844824"/>
            <a:ext cx="8896309" cy="3384376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5B9CBA8A-444E-4989-91DE-A585E129D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78" y="5517232"/>
            <a:ext cx="8784976" cy="1224136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Résultat neutre au bout de l’année 4 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Besoin  de 115 000 € pour démarrer l’activité.</a:t>
            </a: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3442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Plateforme de ressuyage</a:t>
            </a:r>
          </a:p>
        </p:txBody>
      </p:sp>
      <p:pic>
        <p:nvPicPr>
          <p:cNvPr id="6" name="Image 5" descr="Une image contenant ciel, extérieur, bâtiment, en bois&#10;&#10;Description générée automatiquement">
            <a:extLst>
              <a:ext uri="{FF2B5EF4-FFF2-40B4-BE49-F238E27FC236}">
                <a16:creationId xmlns:a16="http://schemas.microsoft.com/office/drawing/2014/main" id="{4AE4FAFB-7594-4514-BEB3-BE4FEACF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36" y="3050958"/>
            <a:ext cx="5076056" cy="38070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E7971D-916D-4DBC-AF7C-42EEC2659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78"/>
          <a:stretch/>
        </p:blipFill>
        <p:spPr>
          <a:xfrm>
            <a:off x="0" y="4045816"/>
            <a:ext cx="3851920" cy="28121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Image 9" descr="Une image contenant camion, extérieur, garé, vieux&#10;&#10;Description générée automatiquement">
            <a:extLst>
              <a:ext uri="{FF2B5EF4-FFF2-40B4-BE49-F238E27FC236}">
                <a16:creationId xmlns:a16="http://schemas.microsoft.com/office/drawing/2014/main" id="{E6699501-E823-4DF8-8497-C6BBBDD29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65" b="4920"/>
          <a:stretch/>
        </p:blipFill>
        <p:spPr>
          <a:xfrm>
            <a:off x="0" y="1483597"/>
            <a:ext cx="4716016" cy="26571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2229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973034"/>
            <a:ext cx="8784976" cy="4176464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Services vendus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Plot de bois feuillus ressuyés 6 mois (30% à 35% %H à atteindre)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Livraison à la plate-forme de séchage/stockage.</a:t>
            </a:r>
          </a:p>
          <a:p>
            <a:pPr lvl="1" algn="just"/>
            <a:endParaRPr lang="fr-FR" altLang="fr-FR" sz="18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Volume de vente : 360 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/an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Chêne : 130m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Hêtre : 20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Châtaignier : 130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Divers feuillus (Frêne, noyer,…) : 80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Hypothèses de départ retenues</a:t>
            </a:r>
          </a:p>
        </p:txBody>
      </p:sp>
    </p:spTree>
    <p:extLst>
      <p:ext uri="{BB962C8B-B14F-4D97-AF65-F5344CB8AC3E}">
        <p14:creationId xmlns:p14="http://schemas.microsoft.com/office/powerpoint/2010/main" val="2539139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80220" y="180649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Scénario 2 : Synoptique général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7F68F30B-149B-4D56-AC31-E94ED23CE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331130"/>
              </p:ext>
            </p:extLst>
          </p:nvPr>
        </p:nvGraphicFramePr>
        <p:xfrm>
          <a:off x="449397" y="1772816"/>
          <a:ext cx="8496944" cy="4913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9718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425" y="1701770"/>
            <a:ext cx="8784976" cy="5040560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Moyens de séchage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Terrain d’environ 3 000m² pour stocker 300m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et positionner la scie mobile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Implantation géographique : aérée / venté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Plate-forme de séchage ventilée (6 500 €)  :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Formation de 40 piles de 8m</a:t>
            </a:r>
            <a:r>
              <a:rPr lang="fr-FR" altLang="fr-F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orientées dans le sens des vents dominants sur socles bétons – avec protection supérieure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Petit matériel de mesure (400 €)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Liteaux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Chariot élévateur (10 000 €).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Hypothèses de départ retenues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C863530-CBD1-4EDA-9BFC-05A05BF489E3}"/>
              </a:ext>
            </a:extLst>
          </p:cNvPr>
          <p:cNvSpPr txBox="1">
            <a:spLocks/>
          </p:cNvSpPr>
          <p:nvPr/>
        </p:nvSpPr>
        <p:spPr bwMode="auto">
          <a:xfrm>
            <a:off x="971600" y="5949280"/>
            <a:ext cx="87849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altLang="fr-FR" sz="2400" i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=&gt; Achat matériel financé par emprunt bancaire ;</a:t>
            </a:r>
          </a:p>
          <a:p>
            <a:pPr algn="just"/>
            <a:r>
              <a:rPr lang="fr-FR" altLang="fr-FR" sz="2400" i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=&gt; 0% de subvention.</a:t>
            </a:r>
          </a:p>
        </p:txBody>
      </p:sp>
    </p:spTree>
    <p:extLst>
      <p:ext uri="{BB962C8B-B14F-4D97-AF65-F5344CB8AC3E}">
        <p14:creationId xmlns:p14="http://schemas.microsoft.com/office/powerpoint/2010/main" val="2131871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988840"/>
            <a:ext cx="8784976" cy="4464496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Moyens humains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 salarié à ¼  temps sur 220 jours/an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Salaire brut de basé sur 24 000 € pour 35h/semaine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Tâches allouées :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Achat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Aide au sciage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Stockage 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Surveillance du séchage  ;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Préparation à l’expédition.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Hypothèses de départ retenues</a:t>
            </a:r>
          </a:p>
        </p:txBody>
      </p:sp>
    </p:spTree>
    <p:extLst>
      <p:ext uri="{BB962C8B-B14F-4D97-AF65-F5344CB8AC3E}">
        <p14:creationId xmlns:p14="http://schemas.microsoft.com/office/powerpoint/2010/main" val="3340557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844824"/>
            <a:ext cx="8784976" cy="4536504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Coûts d’achat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billons livrés 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Chêne : 150 €/m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Hêtre : 70 €/m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Châtaignier : 80 €/m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Divers feuillus : 100 €/m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</a:rPr>
              <a:t>Prestation sciage mobile :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80€/m3 + 300 € </a:t>
            </a:r>
            <a:r>
              <a:rPr lang="fr-FR" altLang="fr-FR" sz="2400" dirty="0" err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amenage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/repli de la scie.</a:t>
            </a:r>
          </a:p>
          <a:p>
            <a:pPr lvl="1" algn="just"/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Hypothèses de départ retenues</a:t>
            </a:r>
          </a:p>
        </p:txBody>
      </p:sp>
      <p:pic>
        <p:nvPicPr>
          <p:cNvPr id="7" name="Image 6" descr="Une image contenant extérieur, panier, conteneur, vieux&#10;&#10;Description générée automatiquement">
            <a:extLst>
              <a:ext uri="{FF2B5EF4-FFF2-40B4-BE49-F238E27FC236}">
                <a16:creationId xmlns:a16="http://schemas.microsoft.com/office/drawing/2014/main" id="{6008DFED-26E2-43F5-A365-8F211ECE2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24" y="1919281"/>
            <a:ext cx="3980826" cy="2639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7738D5-8AA3-4A40-AA74-A757F4777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78"/>
          <a:stretch/>
        </p:blipFill>
        <p:spPr>
          <a:xfrm>
            <a:off x="6660232" y="4907662"/>
            <a:ext cx="2206601" cy="16109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7119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Hypothèses de départ retenues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048" y="1772816"/>
            <a:ext cx="7529311" cy="4824536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Charges fixes intégrées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Loyer terrain (800€/mois)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Entretien/maintenance/carburant chariot élévateur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Assurance ;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Frais administratifs.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lvl="1" algn="just"/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Autres charges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Impôts et taxes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Salaires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Amortissements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Intérêts sur emprunt.</a:t>
            </a:r>
          </a:p>
        </p:txBody>
      </p:sp>
    </p:spTree>
    <p:extLst>
      <p:ext uri="{BB962C8B-B14F-4D97-AF65-F5344CB8AC3E}">
        <p14:creationId xmlns:p14="http://schemas.microsoft.com/office/powerpoint/2010/main" val="1872992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988840"/>
            <a:ext cx="8784976" cy="460851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Volume de plots ressuyés 6 mois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)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Hypothèses de départ retenues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1A5AC-B3CD-4190-9572-85D073C5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79312"/>
            <a:ext cx="6710996" cy="19738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21DBD4-70DE-4358-A622-EFBD78918DBD}"/>
              </a:ext>
            </a:extLst>
          </p:cNvPr>
          <p:cNvSpPr txBox="1"/>
          <p:nvPr/>
        </p:nvSpPr>
        <p:spPr>
          <a:xfrm>
            <a:off x="212350" y="4941168"/>
            <a:ext cx="8032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8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70% de rendement matière au sciage ;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r>
              <a:rPr lang="fr-FR" altLang="fr-FR" sz="28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10% de perte de volume au ressuyage.</a:t>
            </a:r>
          </a:p>
        </p:txBody>
      </p:sp>
    </p:spTree>
    <p:extLst>
      <p:ext uri="{BB962C8B-B14F-4D97-AF65-F5344CB8AC3E}">
        <p14:creationId xmlns:p14="http://schemas.microsoft.com/office/powerpoint/2010/main" val="1017780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CA générés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192A23-2C63-4DD9-B6D3-5FA51FC6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65" y="5140151"/>
            <a:ext cx="8278123" cy="142437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F62A02EF-8367-42A9-8B10-7D542A91B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988840"/>
            <a:ext cx="8784976" cy="460851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Prix de vente plots ressuyés 6 mois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(hors livraison)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6BE4540-60CB-475B-8F10-F345A86D9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263116"/>
              </p:ext>
            </p:extLst>
          </p:nvPr>
        </p:nvGraphicFramePr>
        <p:xfrm>
          <a:off x="971600" y="2708920"/>
          <a:ext cx="7450854" cy="2204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169548301"/>
                    </a:ext>
                  </a:extLst>
                </a:gridCol>
                <a:gridCol w="4498526">
                  <a:extLst>
                    <a:ext uri="{9D8B030D-6E8A-4147-A177-3AD203B41FA5}">
                      <a16:colId xmlns:a16="http://schemas.microsoft.com/office/drawing/2014/main" val="439484106"/>
                    </a:ext>
                  </a:extLst>
                </a:gridCol>
              </a:tblGrid>
              <a:tr h="44327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Essence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Plots ressuyés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086959"/>
                  </a:ext>
                </a:extLst>
              </a:tr>
              <a:tr h="44327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Chêne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650 €/m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73404"/>
                  </a:ext>
                </a:extLst>
              </a:tr>
              <a:tr h="44327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Hêtre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350 €/m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065619"/>
                  </a:ext>
                </a:extLst>
              </a:tr>
              <a:tr h="437203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Divers feuillus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550 €/m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454542"/>
                  </a:ext>
                </a:extLst>
              </a:tr>
              <a:tr h="437203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Châtaignier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450 €/m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53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08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CB0F133-FD61-48DF-8F7B-3D40B836C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11554"/>
            <a:ext cx="5904656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chemeClr val="accent6">
                    <a:lumMod val="75000"/>
                  </a:schemeClr>
                </a:solidFill>
                <a:latin typeface="Myriad Pro" pitchFamily="34" charset="0"/>
                <a:ea typeface="+mj-ea"/>
                <a:cs typeface="+mj-cs"/>
              </a:rPr>
              <a:t>Compétences du CRITTBois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31D2A1B-60F2-4600-B460-7958AD682876}"/>
              </a:ext>
            </a:extLst>
          </p:cNvPr>
          <p:cNvGrpSpPr/>
          <p:nvPr/>
        </p:nvGrpSpPr>
        <p:grpSpPr>
          <a:xfrm>
            <a:off x="4387010" y="2066199"/>
            <a:ext cx="4359100" cy="1579609"/>
            <a:chOff x="4726682" y="2295288"/>
            <a:chExt cx="4359100" cy="15796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7CB533-FC45-49B2-8EA6-37BB8310F6F5}"/>
                </a:ext>
              </a:extLst>
            </p:cNvPr>
            <p:cNvSpPr/>
            <p:nvPr/>
          </p:nvSpPr>
          <p:spPr>
            <a:xfrm>
              <a:off x="4797946" y="2295288"/>
              <a:ext cx="3949200" cy="324000"/>
            </a:xfrm>
            <a:prstGeom prst="rect">
              <a:avLst/>
            </a:prstGeom>
            <a:solidFill>
              <a:srgbClr val="FF99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>
                  <a:latin typeface="Myriad Pro" pitchFamily="34" charset="0"/>
                </a:rPr>
                <a:t>2 – Compétitivité des entreprises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31FBB1C-F787-4898-9CAA-16674321921F}"/>
                </a:ext>
              </a:extLst>
            </p:cNvPr>
            <p:cNvSpPr txBox="1"/>
            <p:nvPr/>
          </p:nvSpPr>
          <p:spPr>
            <a:xfrm>
              <a:off x="4726682" y="2674568"/>
              <a:ext cx="4359100" cy="120032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Démarche amélioration productivité </a:t>
              </a:r>
              <a:r>
                <a:rPr lang="fr-FR" sz="1200" dirty="0">
                  <a:solidFill>
                    <a:schemeClr val="bg1"/>
                  </a:solidFill>
                  <a:latin typeface="Myriad Pro" pitchFamily="34" charset="0"/>
                </a:rPr>
                <a:t>:</a:t>
              </a:r>
            </a:p>
            <a:p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      Lean, SMED, 5S ;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Simulation des flux de production ;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Calcul et maîtrise des coûts de revient.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47A8BDC-17AF-41F5-AE6E-B40A743AF340}"/>
              </a:ext>
            </a:extLst>
          </p:cNvPr>
          <p:cNvGrpSpPr/>
          <p:nvPr/>
        </p:nvGrpSpPr>
        <p:grpSpPr>
          <a:xfrm>
            <a:off x="4412768" y="4116126"/>
            <a:ext cx="4210729" cy="2222538"/>
            <a:chOff x="4726683" y="4345215"/>
            <a:chExt cx="4021781" cy="22225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B57DDB-D37E-4CB0-95B6-47001B089257}"/>
                </a:ext>
              </a:extLst>
            </p:cNvPr>
            <p:cNvSpPr/>
            <p:nvPr/>
          </p:nvSpPr>
          <p:spPr>
            <a:xfrm>
              <a:off x="4797946" y="4345215"/>
              <a:ext cx="3950518" cy="324000"/>
            </a:xfrm>
            <a:prstGeom prst="rect">
              <a:avLst/>
            </a:prstGeom>
            <a:solidFill>
              <a:srgbClr val="FF99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>
                  <a:latin typeface="Myriad Pro" pitchFamily="34" charset="0"/>
                </a:rPr>
                <a:t>4 – Formation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9261E28-0A4E-4AAE-9D62-810EE74B5CE2}"/>
                </a:ext>
              </a:extLst>
            </p:cNvPr>
            <p:cNvSpPr txBox="1"/>
            <p:nvPr/>
          </p:nvSpPr>
          <p:spPr>
            <a:xfrm>
              <a:off x="4726683" y="4813427"/>
              <a:ext cx="3950517" cy="175432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Catalogue (PEFC, marquage CE, QSE,…) ;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Sur mesure : adaptation à vos besoins ;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Financement possible par vos OPCO.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3B1976-2FF2-44AE-97DE-89618842910F}"/>
              </a:ext>
            </a:extLst>
          </p:cNvPr>
          <p:cNvGrpSpPr/>
          <p:nvPr/>
        </p:nvGrpSpPr>
        <p:grpSpPr>
          <a:xfrm>
            <a:off x="497618" y="2066199"/>
            <a:ext cx="3718911" cy="1785549"/>
            <a:chOff x="395536" y="2295288"/>
            <a:chExt cx="3718911" cy="178554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E579D5-437F-4886-ADDA-5BA24AFF435C}"/>
                </a:ext>
              </a:extLst>
            </p:cNvPr>
            <p:cNvSpPr txBox="1"/>
            <p:nvPr/>
          </p:nvSpPr>
          <p:spPr>
            <a:xfrm>
              <a:off x="395536" y="2603509"/>
              <a:ext cx="3699222" cy="1477328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cap="small" dirty="0">
                  <a:solidFill>
                    <a:schemeClr val="bg1"/>
                  </a:solidFill>
                  <a:latin typeface="Myriad Pro" pitchFamily="34" charset="0"/>
                </a:rPr>
                <a:t>É</a:t>
              </a: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tude de faisabilité - Diagnostic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Conseils, Pilotage, Prototypage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Cahier des charges ;</a:t>
              </a:r>
            </a:p>
            <a:p>
              <a:pPr marL="285750" indent="-28575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Études  économique ;</a:t>
              </a:r>
              <a:r>
                <a:rPr lang="fr-FR" sz="1400" dirty="0">
                  <a:solidFill>
                    <a:schemeClr val="bg1"/>
                  </a:solidFill>
                  <a:latin typeface="Myriad Pro" pitchFamily="34" charset="0"/>
                </a:rPr>
                <a:t> </a:t>
              </a: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Industrialisation.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6F8484-41EB-41FF-A18A-782173645256}"/>
                </a:ext>
              </a:extLst>
            </p:cNvPr>
            <p:cNvSpPr/>
            <p:nvPr/>
          </p:nvSpPr>
          <p:spPr>
            <a:xfrm>
              <a:off x="415224" y="2295288"/>
              <a:ext cx="3699223" cy="324000"/>
            </a:xfrm>
            <a:prstGeom prst="rect">
              <a:avLst/>
            </a:prstGeom>
            <a:solidFill>
              <a:srgbClr val="FF99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>
                  <a:latin typeface="Myriad Pro" pitchFamily="34" charset="0"/>
                </a:rPr>
                <a:t>1 – Appui Technologique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3B7CF7A-202F-4B3E-8848-86727E8CE826}"/>
              </a:ext>
            </a:extLst>
          </p:cNvPr>
          <p:cNvGrpSpPr/>
          <p:nvPr/>
        </p:nvGrpSpPr>
        <p:grpSpPr>
          <a:xfrm>
            <a:off x="497618" y="4116126"/>
            <a:ext cx="3699222" cy="2222538"/>
            <a:chOff x="395536" y="4345215"/>
            <a:chExt cx="3699222" cy="2222538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7E8B355-9F23-4690-BA83-EE1DBEE30B83}"/>
                </a:ext>
              </a:extLst>
            </p:cNvPr>
            <p:cNvSpPr txBox="1"/>
            <p:nvPr/>
          </p:nvSpPr>
          <p:spPr>
            <a:xfrm>
              <a:off x="425636" y="4813427"/>
              <a:ext cx="3669122" cy="175432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342900" indent="-34290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Zonage ATEX, Réglementation IPCE, Bilan carbone, ACV  ;</a:t>
              </a:r>
              <a:endParaRPr lang="fr-FR" sz="1400" dirty="0">
                <a:solidFill>
                  <a:schemeClr val="bg1"/>
                </a:solidFill>
                <a:latin typeface="Myriad Pro" pitchFamily="34" charset="0"/>
              </a:endParaRPr>
            </a:p>
            <a:p>
              <a:pPr marL="342900" indent="-34290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Accompagnement Certification (NF, ISO PEFC) ;</a:t>
              </a:r>
              <a:endParaRPr lang="fr-FR" sz="1400" dirty="0">
                <a:solidFill>
                  <a:schemeClr val="bg1"/>
                </a:solidFill>
                <a:latin typeface="Myriad Pro" pitchFamily="34" charset="0"/>
              </a:endParaRPr>
            </a:p>
            <a:p>
              <a:pPr marL="342900" indent="-342900">
                <a:buFont typeface="Symbol" panose="05050102010706020507" pitchFamily="18" charset="2"/>
                <a:buChar char=""/>
              </a:pPr>
              <a:r>
                <a:rPr lang="fr-FR" dirty="0">
                  <a:solidFill>
                    <a:schemeClr val="bg1"/>
                  </a:solidFill>
                  <a:latin typeface="Myriad Pro" pitchFamily="34" charset="0"/>
                </a:rPr>
                <a:t>Maîtrise du risque d’exposition aux poussière de bois.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5CD466-D94A-46DE-9F6A-B35DCD589355}"/>
                </a:ext>
              </a:extLst>
            </p:cNvPr>
            <p:cNvSpPr/>
            <p:nvPr/>
          </p:nvSpPr>
          <p:spPr>
            <a:xfrm>
              <a:off x="395536" y="4345215"/>
              <a:ext cx="3699222" cy="324000"/>
            </a:xfrm>
            <a:prstGeom prst="rect">
              <a:avLst/>
            </a:prstGeom>
            <a:solidFill>
              <a:srgbClr val="FF99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>
                  <a:latin typeface="Myriad Pro" pitchFamily="34" charset="0"/>
                </a:rPr>
                <a:t>3 – Qualité – Sécurité - Environnement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C6DD1B8-CC33-4C2A-BA6C-65F04537AB3A}"/>
              </a:ext>
            </a:extLst>
          </p:cNvPr>
          <p:cNvGrpSpPr/>
          <p:nvPr/>
        </p:nvGrpSpPr>
        <p:grpSpPr>
          <a:xfrm>
            <a:off x="380678" y="2066199"/>
            <a:ext cx="8026796" cy="3870016"/>
            <a:chOff x="35496" y="2295288"/>
            <a:chExt cx="8026796" cy="3870016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4AA8CD1-3305-454C-A474-45249D2697BE}"/>
                </a:ext>
              </a:extLst>
            </p:cNvPr>
            <p:cNvCxnSpPr/>
            <p:nvPr/>
          </p:nvCxnSpPr>
          <p:spPr>
            <a:xfrm>
              <a:off x="3995936" y="2295288"/>
              <a:ext cx="0" cy="3870016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B87EDAD-12A9-45D6-A80D-99D0C0A35506}"/>
                </a:ext>
              </a:extLst>
            </p:cNvPr>
            <p:cNvCxnSpPr/>
            <p:nvPr/>
          </p:nvCxnSpPr>
          <p:spPr>
            <a:xfrm>
              <a:off x="35496" y="4077072"/>
              <a:ext cx="8026796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 descr="COFRAC - ESSAIS + TExte.jpg">
            <a:extLst>
              <a:ext uri="{FF2B5EF4-FFF2-40B4-BE49-F238E27FC236}">
                <a16:creationId xmlns:a16="http://schemas.microsoft.com/office/drawing/2014/main" id="{0DE2BEBD-A839-457A-A8F2-E5BD966F2B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2898" y="6052695"/>
            <a:ext cx="1018048" cy="571937"/>
          </a:xfrm>
          <a:prstGeom prst="rect">
            <a:avLst/>
          </a:prstGeom>
        </p:spPr>
      </p:pic>
      <p:pic>
        <p:nvPicPr>
          <p:cNvPr id="23" name="Image 13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A9AB9AE1-9282-4EA5-87BC-981644B1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05" y="1674103"/>
            <a:ext cx="645436" cy="64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41B9E84-B384-4636-BC93-85F08A3C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128" y="6148287"/>
            <a:ext cx="1183788" cy="6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26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BFR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F4C293E1-5A20-48F2-8EAE-4903415B2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5877272"/>
            <a:ext cx="8784976" cy="576064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Financement de l’année 1 : 121 403€ par emprunt bancaire</a:t>
            </a:r>
          </a:p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Achat de 1,5 ans de stock sur l’année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1EBCBA-24C9-41AF-AE9E-61B178F32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9" y="1700808"/>
            <a:ext cx="8961120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65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2 : Compte de résultat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B9CBA8A-444E-4989-91DE-A585E129D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78" y="5517232"/>
            <a:ext cx="8784976" cy="1224136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Résultat neutre au bout de l’année 3 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Besoin  de 122 000 € pour démarrer l’activité (achat matière).</a:t>
            </a: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F96CD4-2FC4-47FF-8A68-CB7853188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5" y="2060848"/>
            <a:ext cx="8772756" cy="28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4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Vente de bois adossée à une menuiserie</a:t>
            </a:r>
          </a:p>
        </p:txBody>
      </p:sp>
      <p:pic>
        <p:nvPicPr>
          <p:cNvPr id="3" name="Image 2" descr="Une image contenant terrain, en bois, ligné, ligne&#10;&#10;Description générée automatiquement">
            <a:extLst>
              <a:ext uri="{FF2B5EF4-FFF2-40B4-BE49-F238E27FC236}">
                <a16:creationId xmlns:a16="http://schemas.microsoft.com/office/drawing/2014/main" id="{DE151547-8897-4438-8F1B-FC42BF7AF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9" y="1655405"/>
            <a:ext cx="4419702" cy="5085963"/>
          </a:xfrm>
          <a:prstGeom prst="rect">
            <a:avLst/>
          </a:prstGeom>
        </p:spPr>
      </p:pic>
      <p:pic>
        <p:nvPicPr>
          <p:cNvPr id="7" name="Image 6" descr="Une image contenant intérieur, vêtement de travail&#10;&#10;Description générée automatiquement">
            <a:extLst>
              <a:ext uri="{FF2B5EF4-FFF2-40B4-BE49-F238E27FC236}">
                <a16:creationId xmlns:a16="http://schemas.microsoft.com/office/drawing/2014/main" id="{7C3670B0-AC5E-4E88-B099-BE7472CF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36" y="1648188"/>
            <a:ext cx="4075715" cy="2712204"/>
          </a:xfrm>
          <a:prstGeom prst="rect">
            <a:avLst/>
          </a:prstGeom>
        </p:spPr>
      </p:pic>
      <p:pic>
        <p:nvPicPr>
          <p:cNvPr id="11" name="Image 10" descr="Une image contenant texte, plancher, intérieur, bois&#10;&#10;Description générée automatiquement">
            <a:extLst>
              <a:ext uri="{FF2B5EF4-FFF2-40B4-BE49-F238E27FC236}">
                <a16:creationId xmlns:a16="http://schemas.microsoft.com/office/drawing/2014/main" id="{33F38976-6082-4120-90E1-1156EA47A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480182"/>
            <a:ext cx="4134924" cy="23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8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6" y="1844824"/>
            <a:ext cx="9144000" cy="460851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Services vendus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Vente de bois sec feuillus destinés à la menuiserie (plot) (70%)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Vente de bois feuillus rabotés (30%) ;</a:t>
            </a:r>
          </a:p>
          <a:p>
            <a:pPr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	70% destinés aux artisans – 30% destinés aux particuliers.</a:t>
            </a:r>
          </a:p>
          <a:p>
            <a:pPr lvl="1" algn="just"/>
            <a:endParaRPr lang="fr-FR" altLang="fr-FR" sz="18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Volume de vente : 100 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/an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Chêne : 25m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Hêtre : 15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Châtaignier : 25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 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Divers feuillus (Frêne, noyer,…) : 35 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Vente de bois adossée à une menuiserie</a:t>
            </a:r>
          </a:p>
        </p:txBody>
      </p:sp>
    </p:spTree>
    <p:extLst>
      <p:ext uri="{BB962C8B-B14F-4D97-AF65-F5344CB8AC3E}">
        <p14:creationId xmlns:p14="http://schemas.microsoft.com/office/powerpoint/2010/main" val="3288974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81" y="1700808"/>
            <a:ext cx="8784976" cy="3312368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Moyens de production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Local avec un capacité de stockage des bois de 30 à 40m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Séchoir sous-vide 5m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 capacité de 330m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/an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Petit matériel de mesure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Cantilever de stockage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Chariot élévateur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Transpalette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Matériel informatique et logiciel comptabilité.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Hypothèses de départ retenues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C863530-CBD1-4EDA-9BFC-05A05BF489E3}"/>
              </a:ext>
            </a:extLst>
          </p:cNvPr>
          <p:cNvSpPr txBox="1">
            <a:spLocks/>
          </p:cNvSpPr>
          <p:nvPr/>
        </p:nvSpPr>
        <p:spPr bwMode="auto">
          <a:xfrm>
            <a:off x="1043608" y="5809803"/>
            <a:ext cx="87849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altLang="fr-FR" sz="2400" i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=&gt; 0 € d’achat matériel, considérant le site déjà existant </a:t>
            </a:r>
          </a:p>
        </p:txBody>
      </p:sp>
    </p:spTree>
    <p:extLst>
      <p:ext uri="{BB962C8B-B14F-4D97-AF65-F5344CB8AC3E}">
        <p14:creationId xmlns:p14="http://schemas.microsoft.com/office/powerpoint/2010/main" val="3577652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890" y="1916832"/>
            <a:ext cx="8784976" cy="4392488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Moyens humains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Responsable de site : 80h/an ;</a:t>
            </a:r>
          </a:p>
          <a:p>
            <a:pPr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Tâches allouées :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Service client ;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Gestion administrative (devis – facture – suivi des stocks).</a:t>
            </a:r>
          </a:p>
          <a:p>
            <a:pPr lvl="3" algn="just"/>
            <a:endParaRPr lang="fr-FR" altLang="fr-FR" sz="16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Opérateur de débit/rabotage : 85h/an ; </a:t>
            </a:r>
          </a:p>
          <a:p>
            <a:pPr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Tâches allouées :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Réception marchandise ;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Séchage ;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Délignage / rabotage.</a:t>
            </a:r>
          </a:p>
          <a:p>
            <a:pPr lvl="2" algn="just"/>
            <a:endParaRPr lang="fr-FR" altLang="fr-FR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Hypothèses de départ retenues</a:t>
            </a:r>
          </a:p>
        </p:txBody>
      </p:sp>
    </p:spTree>
    <p:extLst>
      <p:ext uri="{BB962C8B-B14F-4D97-AF65-F5344CB8AC3E}">
        <p14:creationId xmlns:p14="http://schemas.microsoft.com/office/powerpoint/2010/main" val="2434435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1988840"/>
            <a:ext cx="8784976" cy="3312368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Coûts d’achat des plots ressuyés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(choix 1 et 2 mélangés)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Chêne : 650 €/m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Hêtre : 350 €/m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Châtaignier : 450 €/m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Divers feuillus (Frêne, noyer,…) : 550 €/m</a:t>
            </a:r>
            <a:r>
              <a:rPr 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lvl="1" algn="l"/>
            <a:r>
              <a:rPr lang="fr-FR" altLang="fr-FR" sz="28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Séchoir sous-vide capacité 5 m</a:t>
            </a:r>
            <a:r>
              <a:rPr lang="fr-FR" altLang="fr-FR" sz="28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Besoin annuel : 100 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Utilisation sur 100j 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Cout de revient =&gt; 67€/m</a:t>
            </a:r>
            <a:r>
              <a:rPr lang="fr-FR" altLang="fr-FR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fr-FR" altLang="fr-FR" sz="28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Hypothèses de départ retenues</a:t>
            </a:r>
          </a:p>
        </p:txBody>
      </p:sp>
    </p:spTree>
    <p:extLst>
      <p:ext uri="{BB962C8B-B14F-4D97-AF65-F5344CB8AC3E}">
        <p14:creationId xmlns:p14="http://schemas.microsoft.com/office/powerpoint/2010/main" val="3769853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Hypothèses de départ retenues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048" y="1772816"/>
            <a:ext cx="8753448" cy="4824536"/>
          </a:xfrm>
        </p:spPr>
        <p:txBody>
          <a:bodyPr/>
          <a:lstStyle/>
          <a:p>
            <a:pPr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Charges fixes intégrées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Électricité (sur le temps d’utilisation du séchoir) ;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Entretien/maintenance/carburant 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(quote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part de 10% appliquée) 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Assurance 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(quote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part de 10% appliquée) 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;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Frais administratifs 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(quote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part de 10% appliquée) </a:t>
            </a: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lvl="1" algn="just"/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Autres charges 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Impôts et taxes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Salaires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Amortissements 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Intérêts sur emprunt.</a:t>
            </a:r>
          </a:p>
        </p:txBody>
      </p:sp>
    </p:spTree>
    <p:extLst>
      <p:ext uri="{BB962C8B-B14F-4D97-AF65-F5344CB8AC3E}">
        <p14:creationId xmlns:p14="http://schemas.microsoft.com/office/powerpoint/2010/main" val="1066893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784976" cy="544843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Volume de vente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(m3) </a:t>
            </a: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algn="just"/>
            <a:endParaRPr lang="fr-FR" altLang="fr-FR" sz="105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Plots : </a:t>
            </a:r>
          </a:p>
          <a:p>
            <a:pPr marL="1257300" lvl="2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30% de marge / au prix d’achat ;</a:t>
            </a:r>
          </a:p>
          <a:p>
            <a:pPr marL="1257300" lvl="2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10% de perte au séchage.</a:t>
            </a:r>
          </a:p>
          <a:p>
            <a:pPr lvl="1" algn="just"/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Avivés rabotés : </a:t>
            </a:r>
          </a:p>
          <a:p>
            <a:pPr marL="1257300" lvl="2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70% destinés aux artisans – 30% destinés aux particuliers ;</a:t>
            </a:r>
          </a:p>
          <a:p>
            <a:pPr marL="1257300" lvl="2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Artisans : Coefficient * 2 / au prix de prix vente en plot ;</a:t>
            </a:r>
          </a:p>
          <a:p>
            <a:pPr marL="1257300" lvl="2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Particuliers : coefficient * 2,5 / au prix de prix vente en plot ;</a:t>
            </a:r>
          </a:p>
          <a:p>
            <a:pPr marL="1257300" lvl="2" indent="-342900" algn="just">
              <a:buFont typeface="Symbol" panose="05050102010706020507" pitchFamily="18" charset="2"/>
              <a:buChar char="Þ"/>
            </a:pPr>
            <a:r>
              <a:rPr lang="fr-FR" altLang="fr-FR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30% de perte à l’usinage (valorisée en bois énergie).</a:t>
            </a:r>
          </a:p>
          <a:p>
            <a:pPr marL="800100" lvl="1" indent="-342900" algn="just">
              <a:buFont typeface="Symbol" panose="05050102010706020507" pitchFamily="18" charset="2"/>
              <a:buChar char="Þ"/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Hypothèses de départ retenues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0647FF-9CB7-4C60-AE40-8E775F8E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8" y="2245651"/>
            <a:ext cx="4458909" cy="13196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A1767E-28B0-495C-98EE-382AEA375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857" y="2245651"/>
            <a:ext cx="4458908" cy="13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0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CA générés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454111-FB58-4579-9FB0-BFBB203E0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21" y="5085184"/>
            <a:ext cx="7789956" cy="1512168"/>
          </a:xfrm>
          <a:prstGeom prst="rect">
            <a:avLst/>
          </a:prstGeom>
        </p:spPr>
      </p:pic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2DA7F1CF-5A0D-4FB8-9699-D0B03D1C2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575800"/>
              </p:ext>
            </p:extLst>
          </p:nvPr>
        </p:nvGraphicFramePr>
        <p:xfrm>
          <a:off x="107504" y="2358544"/>
          <a:ext cx="3761657" cy="2010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014">
                  <a:extLst>
                    <a:ext uri="{9D8B030D-6E8A-4147-A177-3AD203B41FA5}">
                      <a16:colId xmlns:a16="http://schemas.microsoft.com/office/drawing/2014/main" val="2169548301"/>
                    </a:ext>
                  </a:extLst>
                </a:gridCol>
                <a:gridCol w="2144643">
                  <a:extLst>
                    <a:ext uri="{9D8B030D-6E8A-4147-A177-3AD203B41FA5}">
                      <a16:colId xmlns:a16="http://schemas.microsoft.com/office/drawing/2014/main" val="439484106"/>
                    </a:ext>
                  </a:extLst>
                </a:gridCol>
              </a:tblGrid>
              <a:tr h="40924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Moyenne Choix 1 et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08695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Chêne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995 €/m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734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Hêtre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605 €/m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065619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Divers feuillus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865 €/m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45454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Châtaignier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735 €/m</a:t>
                      </a:r>
                      <a:r>
                        <a:rPr lang="fr-FR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53614"/>
                  </a:ext>
                </a:extLst>
              </a:tr>
            </a:tbl>
          </a:graphicData>
        </a:graphic>
      </p:graphicFrame>
      <p:graphicFrame>
        <p:nvGraphicFramePr>
          <p:cNvPr id="9" name="Tableau 5">
            <a:extLst>
              <a:ext uri="{FF2B5EF4-FFF2-40B4-BE49-F238E27FC236}">
                <a16:creationId xmlns:a16="http://schemas.microsoft.com/office/drawing/2014/main" id="{7160E717-E216-4A0E-9F0B-3C44D7F93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80356"/>
              </p:ext>
            </p:extLst>
          </p:nvPr>
        </p:nvGraphicFramePr>
        <p:xfrm>
          <a:off x="4067944" y="2346871"/>
          <a:ext cx="4885455" cy="2380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594">
                  <a:extLst>
                    <a:ext uri="{9D8B030D-6E8A-4147-A177-3AD203B41FA5}">
                      <a16:colId xmlns:a16="http://schemas.microsoft.com/office/drawing/2014/main" val="19514095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665376961"/>
                    </a:ext>
                  </a:extLst>
                </a:gridCol>
                <a:gridCol w="1668693">
                  <a:extLst>
                    <a:ext uri="{9D8B030D-6E8A-4147-A177-3AD203B41FA5}">
                      <a16:colId xmlns:a16="http://schemas.microsoft.com/office/drawing/2014/main" val="2094421408"/>
                    </a:ext>
                  </a:extLst>
                </a:gridCol>
              </a:tblGrid>
              <a:tr h="40924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Répartition du 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8571633"/>
                  </a:ext>
                </a:extLst>
              </a:tr>
              <a:tr h="3872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Prix vente avivés rabotés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Prix artisan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Prix particulier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5921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Chêne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1 690 €/m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2 490 €/m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098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Hêtre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1 710 €/m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761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Frêne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1 430 €/m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2 230 €/m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9894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Châtaignier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1 170 €/m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1 970 €/m</a:t>
                      </a:r>
                      <a:r>
                        <a:rPr lang="fr-F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3379128"/>
                  </a:ext>
                </a:extLst>
              </a:tr>
            </a:tbl>
          </a:graphicData>
        </a:graphic>
      </p:graphicFrame>
      <p:sp>
        <p:nvSpPr>
          <p:cNvPr id="10" name="Sous-titre 2">
            <a:extLst>
              <a:ext uri="{FF2B5EF4-FFF2-40B4-BE49-F238E27FC236}">
                <a16:creationId xmlns:a16="http://schemas.microsoft.com/office/drawing/2014/main" id="{E08FEBDF-A97B-42B4-99B2-6D5DAAD5C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678850"/>
            <a:ext cx="8784976" cy="677809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Prix de vente </a:t>
            </a: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(bois sec) </a:t>
            </a: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260261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756897" y="117657"/>
            <a:ext cx="5544616" cy="1151103"/>
          </a:xfrm>
          <a:prstGeom prst="rect">
            <a:avLst/>
          </a:prstGeom>
        </p:spPr>
        <p:txBody>
          <a:bodyPr/>
          <a:lstStyle>
            <a:lvl1pPr>
              <a:def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/>
              <a:t>Zones d’intervention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Grand Sud</a:t>
            </a:r>
            <a:r>
              <a:rPr kumimoji="0" lang="fr-FR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 élargie !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13022" y="2030072"/>
            <a:ext cx="3800173" cy="4366005"/>
            <a:chOff x="399176" y="2159028"/>
            <a:chExt cx="3928857" cy="4555857"/>
          </a:xfrm>
        </p:grpSpPr>
        <p:pic>
          <p:nvPicPr>
            <p:cNvPr id="18" name="Picture 2" descr="C:\Users\ogueritt\Desktop\carte-france-var-alpes-maritimes-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173753" y="384451"/>
              <a:ext cx="379704" cy="39288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" name="Picture 2" descr="C:\Users\ogueritt\Desktop\carte-france-var-alpes-maritimes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9176" y="2348880"/>
              <a:ext cx="3928856" cy="43660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 16" descr="logo_crittbois MODIFIÉ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20778" y="4922351"/>
            <a:ext cx="360040" cy="360040"/>
          </a:xfrm>
          <a:prstGeom prst="roundRect">
            <a:avLst>
              <a:gd name="adj" fmla="val 177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ZoneTexte 18"/>
          <p:cNvSpPr txBox="1"/>
          <p:nvPr/>
        </p:nvSpPr>
        <p:spPr>
          <a:xfrm>
            <a:off x="4714718" y="2435170"/>
            <a:ext cx="4151866" cy="461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yriad Pro" pitchFamily="34" charset="0"/>
              </a:rPr>
              <a:t>Région Occitanie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01721" y="4490303"/>
            <a:ext cx="4151866" cy="461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yriad Pro" pitchFamily="34" charset="0"/>
              </a:rPr>
              <a:t>Régions  limitrophes</a:t>
            </a:r>
            <a:endParaRPr lang="fr-FR" sz="2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80599" y="1975694"/>
            <a:ext cx="1793330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FFC000"/>
                </a:solidFill>
                <a:latin typeface="Myriad Pro" pitchFamily="34" charset="0"/>
              </a:rPr>
              <a:t>Majoritaire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73729" y="3986247"/>
            <a:ext cx="1611839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FFC000"/>
                </a:solidFill>
                <a:latin typeface="Myriad Pro" pitchFamily="34" charset="0"/>
              </a:rPr>
              <a:t>Ponctuelle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714718" y="5258231"/>
            <a:ext cx="4151866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yriad Pro" pitchFamily="34" charset="0"/>
              </a:rPr>
              <a:t>Nord-Est  </a:t>
            </a:r>
            <a:r>
              <a:rPr lang="fr-FR" sz="2400" dirty="0">
                <a:solidFill>
                  <a:schemeClr val="bg1"/>
                </a:solidFill>
                <a:latin typeface="Myriad Pro" pitchFamily="34" charset="0"/>
              </a:rPr>
              <a:t>&amp;</a:t>
            </a:r>
            <a:r>
              <a:rPr lang="fr-FR" sz="2400" b="1" dirty="0">
                <a:solidFill>
                  <a:schemeClr val="bg1"/>
                </a:solidFill>
                <a:latin typeface="Myriad Pro" pitchFamily="34" charset="0"/>
              </a:rPr>
              <a:t>  Nord-Ouest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Myriad Pro" pitchFamily="34" charset="0"/>
              </a:rPr>
              <a:t>de la France</a:t>
            </a:r>
            <a:endParaRPr lang="fr-FR" sz="240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648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BFR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F4C293E1-5A20-48F2-8EAE-4903415B2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74" y="6093296"/>
            <a:ext cx="8784976" cy="576064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Financement de l’année 1 : 10 000 € par emprunt bancaire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D7D1CE-B167-46F3-B78B-72D93704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7" y="1844824"/>
            <a:ext cx="896112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96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116632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 3 : Compte de résultat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B9CBA8A-444E-4989-91DE-A585E129D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78" y="5517232"/>
            <a:ext cx="8784976" cy="1224136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Résultat positif dés la première année 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Besoin  de 10 000 € pour démarrer l’activité.</a:t>
            </a: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9641F0-E59F-410F-BE8B-481ADBAD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4" y="1859280"/>
            <a:ext cx="890778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5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8F25361-470C-4CCF-9F6E-0E8E788B8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4254"/>
            <a:ext cx="5904656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FF9933"/>
                </a:solidFill>
                <a:latin typeface="Arial" panose="020B0604020202020204" pitchFamily="34" charset="0"/>
              </a:rPr>
              <a:t>Scénario proposé par le CRITT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A1CED7C-6B9A-4C05-A665-CDE2AE912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4254"/>
            <a:ext cx="5904656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FF9933"/>
                </a:solidFill>
                <a:latin typeface="Arial" panose="020B0604020202020204" pitchFamily="34" charset="0"/>
              </a:rPr>
              <a:t>Scénarii proposé par le CRITT</a:t>
            </a:r>
          </a:p>
        </p:txBody>
      </p:sp>
      <p:pic>
        <p:nvPicPr>
          <p:cNvPr id="8" name="Picture 2" descr="C:\Users\olivi\Desktop\Image PowerPoint CRITT\Ecorce, Fonds bois.jpg">
            <a:extLst>
              <a:ext uri="{FF2B5EF4-FFF2-40B4-BE49-F238E27FC236}">
                <a16:creationId xmlns:a16="http://schemas.microsoft.com/office/drawing/2014/main" id="{3CD6B7DC-E156-40C6-AE15-11626D5C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536FFC-28F9-4292-8476-B63FFEC4FB01}"/>
              </a:ext>
            </a:extLst>
          </p:cNvPr>
          <p:cNvSpPr/>
          <p:nvPr/>
        </p:nvSpPr>
        <p:spPr>
          <a:xfrm>
            <a:off x="-342800" y="-49696"/>
            <a:ext cx="9649072" cy="695739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D06587-3EA6-4AE2-B0F6-162C8D84ECC5}"/>
              </a:ext>
            </a:extLst>
          </p:cNvPr>
          <p:cNvSpPr txBox="1"/>
          <p:nvPr/>
        </p:nvSpPr>
        <p:spPr>
          <a:xfrm>
            <a:off x="2120972" y="404664"/>
            <a:ext cx="605142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C000"/>
                </a:solidFill>
                <a:latin typeface="Myriad Pro" pitchFamily="34" charset="0"/>
              </a:rPr>
              <a:t>C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entre</a:t>
            </a:r>
            <a:r>
              <a:rPr lang="fr-FR" sz="2800" dirty="0">
                <a:latin typeface="Myriad Pro" pitchFamily="34" charset="0"/>
              </a:rPr>
              <a:t> </a:t>
            </a:r>
            <a:r>
              <a:rPr lang="fr-FR" sz="2800" b="1" dirty="0">
                <a:solidFill>
                  <a:srgbClr val="FFC000"/>
                </a:solidFill>
                <a:latin typeface="Myriad Pro" pitchFamily="34" charset="0"/>
              </a:rPr>
              <a:t>R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égional</a:t>
            </a:r>
            <a:r>
              <a:rPr lang="fr-FR" sz="2800" b="1" dirty="0">
                <a:latin typeface="Myriad Pro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d’</a:t>
            </a:r>
            <a:r>
              <a:rPr lang="fr-FR" sz="2800" b="1" dirty="0">
                <a:solidFill>
                  <a:srgbClr val="FFC000"/>
                </a:solidFill>
                <a:latin typeface="Myriad Pro" pitchFamily="34" charset="0"/>
              </a:rPr>
              <a:t>I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nnovation et de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fr-FR" sz="2800" b="1" dirty="0">
                <a:solidFill>
                  <a:srgbClr val="FFC000"/>
                </a:solidFill>
                <a:latin typeface="Myriad Pro" pitchFamily="34" charset="0"/>
              </a:rPr>
              <a:t>T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ransfert</a:t>
            </a:r>
            <a:r>
              <a:rPr lang="fr-FR" sz="2800" b="1" dirty="0">
                <a:latin typeface="Myriad Pro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de</a:t>
            </a:r>
            <a:r>
              <a:rPr lang="fr-FR" sz="2800" b="1" dirty="0">
                <a:latin typeface="Myriad Pro" pitchFamily="34" charset="0"/>
              </a:rPr>
              <a:t> </a:t>
            </a:r>
            <a:r>
              <a:rPr lang="fr-FR" sz="2800" b="1" dirty="0">
                <a:solidFill>
                  <a:srgbClr val="FFC000"/>
                </a:solidFill>
                <a:latin typeface="Myriad Pro" pitchFamily="34" charset="0"/>
              </a:rPr>
              <a:t>T</a:t>
            </a:r>
            <a:r>
              <a:rPr lang="fr-FR" sz="2800" b="1" dirty="0">
                <a:solidFill>
                  <a:schemeClr val="bg1"/>
                </a:solidFill>
                <a:latin typeface="Myriad Pro" pitchFamily="34" charset="0"/>
              </a:rPr>
              <a:t>echnologie</a:t>
            </a:r>
            <a:endParaRPr lang="fr-FR" sz="2800" b="1" dirty="0">
              <a:latin typeface="Myriad Pro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5CD9DD-E0DD-496C-9B41-7D016E5EE98D}"/>
              </a:ext>
            </a:extLst>
          </p:cNvPr>
          <p:cNvSpPr txBox="1"/>
          <p:nvPr/>
        </p:nvSpPr>
        <p:spPr>
          <a:xfrm>
            <a:off x="1894741" y="3363024"/>
            <a:ext cx="6071814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Myriad Pro" pitchFamily="34" charset="0"/>
              </a:rPr>
              <a:t>MERCI POUR VOTRE ÉCOUTE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C48CD-CA9A-4B38-B80E-CC7854B4ABD0}"/>
              </a:ext>
            </a:extLst>
          </p:cNvPr>
          <p:cNvSpPr/>
          <p:nvPr/>
        </p:nvSpPr>
        <p:spPr>
          <a:xfrm>
            <a:off x="2121423" y="1484784"/>
            <a:ext cx="5976664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C000"/>
                </a:solidFill>
                <a:latin typeface="Myriad Pro" pitchFamily="34" charset="0"/>
              </a:rPr>
              <a:t>162 Rue de l’église </a:t>
            </a:r>
          </a:p>
          <a:p>
            <a:pPr algn="ctr"/>
            <a:r>
              <a:rPr lang="fr-FR" sz="2000" dirty="0">
                <a:solidFill>
                  <a:srgbClr val="FFC000"/>
                </a:solidFill>
                <a:latin typeface="Myriad Pro" pitchFamily="34" charset="0"/>
              </a:rPr>
              <a:t>12160 BARAQUEVILLE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BBE3671-F5D9-4039-BA32-0504F3854D37}"/>
              </a:ext>
            </a:extLst>
          </p:cNvPr>
          <p:cNvGrpSpPr/>
          <p:nvPr/>
        </p:nvGrpSpPr>
        <p:grpSpPr>
          <a:xfrm>
            <a:off x="2302356" y="5594792"/>
            <a:ext cx="5256584" cy="951094"/>
            <a:chOff x="4066378" y="3138781"/>
            <a:chExt cx="4197368" cy="951094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E75B1E6-F316-4B3F-BB60-A3FE48716C58}"/>
                </a:ext>
              </a:extLst>
            </p:cNvPr>
            <p:cNvSpPr txBox="1"/>
            <p:nvPr/>
          </p:nvSpPr>
          <p:spPr>
            <a:xfrm>
              <a:off x="4302902" y="3138781"/>
              <a:ext cx="3615855" cy="73866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Myriad Pro" pitchFamily="34" charset="0"/>
                </a:rPr>
                <a:t>Port : 06.75.22.41.14</a:t>
              </a:r>
            </a:p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Myriad Pro" pitchFamily="34" charset="0"/>
                </a:rPr>
                <a:t>Tél : +33.(0).5.65.77.17.30</a:t>
              </a:r>
            </a:p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Myriad Pro" pitchFamily="34" charset="0"/>
                </a:rPr>
                <a:t>Mail : </a:t>
              </a:r>
              <a:r>
                <a:rPr lang="fr-FR" sz="1400" b="1" u="sng" dirty="0">
                  <a:solidFill>
                    <a:schemeClr val="bg1"/>
                  </a:solidFill>
                  <a:latin typeface="Myriad Pro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jeremy.geisler@critt-bois.com</a:t>
              </a:r>
              <a:endParaRPr lang="fr-FR" sz="1400" b="1" u="sng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DF2ECD38-6FD7-4CA6-8BC8-A8F43DD9D4F2}"/>
                </a:ext>
              </a:extLst>
            </p:cNvPr>
            <p:cNvGrpSpPr/>
            <p:nvPr/>
          </p:nvGrpSpPr>
          <p:grpSpPr>
            <a:xfrm>
              <a:off x="4066378" y="3140968"/>
              <a:ext cx="876450" cy="948906"/>
              <a:chOff x="4851482" y="5267584"/>
              <a:chExt cx="876450" cy="948906"/>
            </a:xfrm>
          </p:grpSpPr>
          <p:cxnSp>
            <p:nvCxnSpPr>
              <p:cNvPr id="22" name="Connecteur en arc 60">
                <a:extLst>
                  <a:ext uri="{FF2B5EF4-FFF2-40B4-BE49-F238E27FC236}">
                    <a16:creationId xmlns:a16="http://schemas.microsoft.com/office/drawing/2014/main" id="{69A4465C-6C0F-4E6F-A980-CE9DA4D06591}"/>
                  </a:ext>
                </a:extLst>
              </p:cNvPr>
              <p:cNvCxnSpPr/>
              <p:nvPr/>
            </p:nvCxnSpPr>
            <p:spPr>
              <a:xfrm flipV="1">
                <a:off x="4862270" y="5267584"/>
                <a:ext cx="865662" cy="474453"/>
              </a:xfrm>
              <a:prstGeom prst="curvedConnector3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en arc 61">
                <a:extLst>
                  <a:ext uri="{FF2B5EF4-FFF2-40B4-BE49-F238E27FC236}">
                    <a16:creationId xmlns:a16="http://schemas.microsoft.com/office/drawing/2014/main" id="{B5CFD938-30E9-4160-83E1-216DFE58646C}"/>
                  </a:ext>
                </a:extLst>
              </p:cNvPr>
              <p:cNvCxnSpPr/>
              <p:nvPr/>
            </p:nvCxnSpPr>
            <p:spPr>
              <a:xfrm rot="10800000">
                <a:off x="4851482" y="5742037"/>
                <a:ext cx="865662" cy="474453"/>
              </a:xfrm>
              <a:prstGeom prst="curvedConnector3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2D5CE92-B31B-40C8-8DE5-61B424057012}"/>
                </a:ext>
              </a:extLst>
            </p:cNvPr>
            <p:cNvGrpSpPr/>
            <p:nvPr/>
          </p:nvGrpSpPr>
          <p:grpSpPr>
            <a:xfrm>
              <a:off x="4932040" y="3140968"/>
              <a:ext cx="2470711" cy="948907"/>
              <a:chOff x="5717144" y="5267584"/>
              <a:chExt cx="2470711" cy="948907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2352F1A0-8153-4FE8-AEBB-3CBADC045778}"/>
                  </a:ext>
                </a:extLst>
              </p:cNvPr>
              <p:cNvCxnSpPr/>
              <p:nvPr/>
            </p:nvCxnSpPr>
            <p:spPr>
              <a:xfrm>
                <a:off x="5717144" y="5267584"/>
                <a:ext cx="247071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DBBC9664-4333-4F13-8CF4-30EEE281DE7D}"/>
                  </a:ext>
                </a:extLst>
              </p:cNvPr>
              <p:cNvCxnSpPr/>
              <p:nvPr/>
            </p:nvCxnSpPr>
            <p:spPr>
              <a:xfrm>
                <a:off x="5717144" y="6216491"/>
                <a:ext cx="246604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C9C3C5D2-604A-4B63-AACC-2FF8668B1239}"/>
                </a:ext>
              </a:extLst>
            </p:cNvPr>
            <p:cNvGrpSpPr/>
            <p:nvPr/>
          </p:nvGrpSpPr>
          <p:grpSpPr>
            <a:xfrm>
              <a:off x="7387296" y="3140968"/>
              <a:ext cx="876450" cy="948906"/>
              <a:chOff x="8172400" y="5267584"/>
              <a:chExt cx="876450" cy="948906"/>
            </a:xfrm>
          </p:grpSpPr>
          <p:cxnSp>
            <p:nvCxnSpPr>
              <p:cNvPr id="18" name="Connecteur en arc 65">
                <a:extLst>
                  <a:ext uri="{FF2B5EF4-FFF2-40B4-BE49-F238E27FC236}">
                    <a16:creationId xmlns:a16="http://schemas.microsoft.com/office/drawing/2014/main" id="{A86EFEE7-BF7B-4DD4-9DCD-3C26232E2140}"/>
                  </a:ext>
                </a:extLst>
              </p:cNvPr>
              <p:cNvCxnSpPr/>
              <p:nvPr/>
            </p:nvCxnSpPr>
            <p:spPr>
              <a:xfrm flipH="1" flipV="1">
                <a:off x="8183188" y="5267584"/>
                <a:ext cx="865662" cy="474453"/>
              </a:xfrm>
              <a:prstGeom prst="curvedConnector3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en arc 66">
                <a:extLst>
                  <a:ext uri="{FF2B5EF4-FFF2-40B4-BE49-F238E27FC236}">
                    <a16:creationId xmlns:a16="http://schemas.microsoft.com/office/drawing/2014/main" id="{E6D425AC-67B4-4EAA-8757-1F9963854724}"/>
                  </a:ext>
                </a:extLst>
              </p:cNvPr>
              <p:cNvCxnSpPr/>
              <p:nvPr/>
            </p:nvCxnSpPr>
            <p:spPr>
              <a:xfrm rot="10800000" flipH="1">
                <a:off x="8172400" y="5742037"/>
                <a:ext cx="865662" cy="474453"/>
              </a:xfrm>
              <a:prstGeom prst="curvedConnector3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A05AC30F-FAB1-4AAE-A804-5CEA46C262FD}"/>
              </a:ext>
            </a:extLst>
          </p:cNvPr>
          <p:cNvSpPr txBox="1"/>
          <p:nvPr/>
        </p:nvSpPr>
        <p:spPr>
          <a:xfrm>
            <a:off x="3344775" y="5067830"/>
            <a:ext cx="3035907" cy="3693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solidFill>
                  <a:srgbClr val="FFC000"/>
                </a:solidFill>
                <a:latin typeface="Myriad Pro" pitchFamily="34" charset="0"/>
              </a:rPr>
              <a:t>CONTACT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2943A88-94F8-4E2C-9F31-A89263185B87}"/>
              </a:ext>
            </a:extLst>
          </p:cNvPr>
          <p:cNvGrpSpPr/>
          <p:nvPr/>
        </p:nvGrpSpPr>
        <p:grpSpPr>
          <a:xfrm>
            <a:off x="8311355" y="139571"/>
            <a:ext cx="651009" cy="2059013"/>
            <a:chOff x="8316416" y="377438"/>
            <a:chExt cx="576064" cy="1971442"/>
          </a:xfrm>
        </p:grpSpPr>
        <p:grpSp>
          <p:nvGrpSpPr>
            <p:cNvPr id="29" name="Groupe 23">
              <a:extLst>
                <a:ext uri="{FF2B5EF4-FFF2-40B4-BE49-F238E27FC236}">
                  <a16:creationId xmlns:a16="http://schemas.microsoft.com/office/drawing/2014/main" id="{AFE9A318-7DB2-4B78-814C-DC0AF7E6ED27}"/>
                </a:ext>
              </a:extLst>
            </p:cNvPr>
            <p:cNvGrpSpPr/>
            <p:nvPr/>
          </p:nvGrpSpPr>
          <p:grpSpPr>
            <a:xfrm>
              <a:off x="8316416" y="377438"/>
              <a:ext cx="576064" cy="1683409"/>
              <a:chOff x="9612560" y="593462"/>
              <a:chExt cx="576064" cy="168340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D9A4F5-E98A-4977-A6E2-7F90A233726D}"/>
                  </a:ext>
                </a:extLst>
              </p:cNvPr>
              <p:cNvSpPr/>
              <p:nvPr/>
            </p:nvSpPr>
            <p:spPr>
              <a:xfrm>
                <a:off x="9612560" y="593462"/>
                <a:ext cx="576064" cy="1683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4" name="Image 6" descr="mariane.jpg">
                <a:extLst>
                  <a:ext uri="{FF2B5EF4-FFF2-40B4-BE49-F238E27FC236}">
                    <a16:creationId xmlns:a16="http://schemas.microsoft.com/office/drawing/2014/main" id="{594FE784-F83D-4B05-B649-9EC6CBECD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684568" y="1844824"/>
                <a:ext cx="439200" cy="310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E2D2BD3-F475-41EE-8BFC-B6A6F42F356E}"/>
                </a:ext>
              </a:extLst>
            </p:cNvPr>
            <p:cNvSpPr/>
            <p:nvPr/>
          </p:nvSpPr>
          <p:spPr>
            <a:xfrm>
              <a:off x="8316416" y="1988840"/>
              <a:ext cx="57606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F625034-E227-4F5F-8082-F01723443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1988840"/>
              <a:ext cx="576064" cy="288032"/>
            </a:xfrm>
            <a:prstGeom prst="rect">
              <a:avLst/>
            </a:prstGeom>
          </p:spPr>
        </p:pic>
      </p:grpSp>
      <p:pic>
        <p:nvPicPr>
          <p:cNvPr id="40" name="Image 39" descr="Logo CRITTBois Occitanie">
            <a:extLst>
              <a:ext uri="{FF2B5EF4-FFF2-40B4-BE49-F238E27FC236}">
                <a16:creationId xmlns:a16="http://schemas.microsoft.com/office/drawing/2014/main" id="{360D5BFA-11AC-44FB-8626-79D16B768E0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3" y="312992"/>
            <a:ext cx="1789291" cy="1603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Image 6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72B5D729-931E-4BE8-833B-840565A33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164" y="195813"/>
            <a:ext cx="659802" cy="191076"/>
          </a:xfrm>
          <a:prstGeom prst="rect">
            <a:avLst/>
          </a:prstGeom>
        </p:spPr>
      </p:pic>
      <p:pic>
        <p:nvPicPr>
          <p:cNvPr id="42" name="Image 41" descr="Une image contenant alimentation, dessin, signe&#10;&#10;Description générée automatiquement">
            <a:extLst>
              <a:ext uri="{FF2B5EF4-FFF2-40B4-BE49-F238E27FC236}">
                <a16:creationId xmlns:a16="http://schemas.microsoft.com/office/drawing/2014/main" id="{685C6CEC-95AD-412E-ACA4-28A8050B8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9964" y="933201"/>
            <a:ext cx="434749" cy="434749"/>
          </a:xfrm>
          <a:prstGeom prst="rect">
            <a:avLst/>
          </a:prstGeom>
        </p:spPr>
      </p:pic>
      <p:pic>
        <p:nvPicPr>
          <p:cNvPr id="44" name="Image 43" descr="Une image contenant rideau&#10;&#10;Description générée automatiquement">
            <a:extLst>
              <a:ext uri="{FF2B5EF4-FFF2-40B4-BE49-F238E27FC236}">
                <a16:creationId xmlns:a16="http://schemas.microsoft.com/office/drawing/2014/main" id="{2D0BFBA5-01F7-410C-89D5-ACCD8E0B3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9417" y="456674"/>
            <a:ext cx="465296" cy="4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3815023" y="88265"/>
            <a:ext cx="4019996" cy="10354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Équipements d’essais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6859" y="2007113"/>
            <a:ext cx="1823425" cy="1159759"/>
          </a:xfrm>
          <a:prstGeom prst="roundRect">
            <a:avLst/>
          </a:prstGeom>
          <a:solidFill>
            <a:srgbClr val="FF993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latin typeface="Myriad Pro" pitchFamily="34" charset="0"/>
              </a:defRPr>
            </a:lvl1pPr>
          </a:lstStyle>
          <a:p>
            <a:r>
              <a:rPr lang="fr-FR" b="1" dirty="0"/>
              <a:t>Vieillissement accéléré </a:t>
            </a:r>
          </a:p>
          <a:p>
            <a:r>
              <a:rPr lang="fr-FR" sz="1400" dirty="0"/>
              <a:t>&amp; </a:t>
            </a:r>
            <a:r>
              <a:rPr lang="fr-FR" b="1" dirty="0"/>
              <a:t>Caractérisation</a:t>
            </a:r>
          </a:p>
        </p:txBody>
      </p:sp>
      <p:pic>
        <p:nvPicPr>
          <p:cNvPr id="2050" name="Picture 2" descr="Y:\CRITT 12 BOIS\Photos\00-Image PowerPoint CRITT\Roue de Gard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81" y="1842568"/>
            <a:ext cx="1841252" cy="138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3" descr="P10105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462" y="1817168"/>
            <a:ext cx="1707241" cy="139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ZoneTexte 23"/>
          <p:cNvSpPr txBox="1"/>
          <p:nvPr/>
        </p:nvSpPr>
        <p:spPr>
          <a:xfrm>
            <a:off x="170918" y="3766288"/>
            <a:ext cx="1640544" cy="1399597"/>
          </a:xfrm>
          <a:prstGeom prst="roundRect">
            <a:avLst/>
          </a:prstGeom>
          <a:solidFill>
            <a:srgbClr val="FF993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latin typeface="Myriad Pro" pitchFamily="34" charset="0"/>
              </a:defRPr>
            </a:lvl1pPr>
          </a:lstStyle>
          <a:p>
            <a:r>
              <a:rPr lang="fr-FR" b="1" dirty="0"/>
              <a:t>Thermique</a:t>
            </a:r>
            <a:r>
              <a:rPr lang="fr-FR" dirty="0"/>
              <a:t> </a:t>
            </a:r>
          </a:p>
          <a:p>
            <a:r>
              <a:rPr lang="fr-FR" sz="1400" dirty="0"/>
              <a:t>&amp;</a:t>
            </a:r>
          </a:p>
          <a:p>
            <a:r>
              <a:rPr lang="fr-FR" b="1" dirty="0"/>
              <a:t>Qualification des menuiseries</a:t>
            </a:r>
          </a:p>
        </p:txBody>
      </p:sp>
      <p:pic>
        <p:nvPicPr>
          <p:cNvPr id="2051" name="Picture 3" descr="Y:\OLIVIER\7-PARC CRITT\Roue de Gardner\7-Essais de vieillissement accélérées\1-Fichier Originaux Référence\2-Image Essais de vieillissement\Espace couleur L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53" y="1930112"/>
            <a:ext cx="2052228" cy="116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229881" y="3224792"/>
            <a:ext cx="1841252" cy="28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286" rIns="0" bIns="0" anchor="t"/>
          <a:lstStyle/>
          <a:p>
            <a:pPr marL="107950" algn="r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Myriad Arabic" pitchFamily="50" charset="-78"/>
              </a:rPr>
              <a:t>Roue de Gardner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25695" y="3224792"/>
            <a:ext cx="1707241" cy="2810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286" rIns="0" bIns="0" anchor="t"/>
          <a:lstStyle/>
          <a:p>
            <a:pPr marL="107950" algn="r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Myriad Arabic" pitchFamily="50" charset="-78"/>
              </a:rPr>
              <a:t>Enceinte QUV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06224" y="3224792"/>
            <a:ext cx="2304257" cy="28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286" rIns="0" bIns="0" anchor="t"/>
          <a:lstStyle/>
          <a:p>
            <a:pPr marL="107950" algn="r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Myriad Arabic" pitchFamily="50" charset="-78"/>
              </a:rPr>
              <a:t>Colorimétrie &amp; Brillance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281347" y="2294604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Myriad Pro" pitchFamily="34" charset="0"/>
              </a:rPr>
              <a:t>&amp;</a:t>
            </a:r>
          </a:p>
        </p:txBody>
      </p:sp>
      <p:pic>
        <p:nvPicPr>
          <p:cNvPr id="31" name="Image 30" descr="IMG_25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8016" y="3763670"/>
            <a:ext cx="1843199" cy="138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3439911" y="5195977"/>
            <a:ext cx="1138527" cy="28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286" rIns="0" bIns="0" anchor="t"/>
          <a:lstStyle/>
          <a:p>
            <a:pPr marL="107950" algn="r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Myriad Arabic" pitchFamily="50" charset="-78"/>
              </a:rPr>
              <a:t>Banc AEV</a:t>
            </a:r>
          </a:p>
        </p:txBody>
      </p:sp>
      <p:pic>
        <p:nvPicPr>
          <p:cNvPr id="38" name="Picture 2" descr="C:\Users\ogueritt\Desktop\Flir-B335-Thermal-imaging-camera-320x240-resolu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50" y="3744925"/>
            <a:ext cx="1864630" cy="139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5977150" y="5197053"/>
            <a:ext cx="1864630" cy="28191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286" rIns="0" bIns="0" anchor="t"/>
          <a:lstStyle/>
          <a:p>
            <a:pPr marL="107950" algn="r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Myriad Arabic" pitchFamily="50" charset="-78"/>
              </a:rPr>
              <a:t>Caméra thermique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70918" y="5734318"/>
            <a:ext cx="1640544" cy="662880"/>
          </a:xfrm>
          <a:prstGeom prst="roundRect">
            <a:avLst/>
          </a:prstGeom>
          <a:solidFill>
            <a:srgbClr val="FF993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latin typeface="Myriad Pro" pitchFamily="34" charset="0"/>
              </a:defRPr>
            </a:lvl1pPr>
          </a:lstStyle>
          <a:p>
            <a:r>
              <a:rPr lang="fr-FR" b="1" dirty="0"/>
              <a:t>Logiciels</a:t>
            </a:r>
          </a:p>
        </p:txBody>
      </p:sp>
      <p:sp>
        <p:nvSpPr>
          <p:cNvPr id="41" name="Rectangle à coins arrondis 40"/>
          <p:cNvSpPr>
            <a:spLocks noChangeArrowheads="1"/>
          </p:cNvSpPr>
          <p:nvPr/>
        </p:nvSpPr>
        <p:spPr bwMode="auto">
          <a:xfrm>
            <a:off x="2323651" y="5718399"/>
            <a:ext cx="987372" cy="7150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/>
                </a:solidFill>
                <a:latin typeface="Myriad Pro" pitchFamily="34" charset="0"/>
                <a:ea typeface="+mj-ea"/>
                <a:cs typeface="+mj-cs"/>
              </a:rPr>
              <a:t>CAO - CFAO</a:t>
            </a:r>
          </a:p>
        </p:txBody>
      </p:sp>
      <p:sp>
        <p:nvSpPr>
          <p:cNvPr id="42" name="Rectangle à coins arrondis 41"/>
          <p:cNvSpPr>
            <a:spLocks noChangeArrowheads="1"/>
          </p:cNvSpPr>
          <p:nvPr/>
        </p:nvSpPr>
        <p:spPr bwMode="auto">
          <a:xfrm>
            <a:off x="3872795" y="5722948"/>
            <a:ext cx="1411287" cy="7150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/>
                </a:solidFill>
                <a:latin typeface="Myriad Pro" pitchFamily="34" charset="0"/>
                <a:ea typeface="+mj-ea"/>
                <a:cs typeface="+mj-cs"/>
              </a:rPr>
              <a:t>Calcul </a:t>
            </a:r>
          </a:p>
          <a:p>
            <a:pPr algn="ctr"/>
            <a:r>
              <a:rPr lang="fr-FR" dirty="0">
                <a:solidFill>
                  <a:schemeClr val="accent6"/>
                </a:solidFill>
                <a:latin typeface="Myriad Pro" pitchFamily="34" charset="0"/>
                <a:ea typeface="+mj-ea"/>
                <a:cs typeface="+mj-cs"/>
              </a:rPr>
              <a:t>structurels</a:t>
            </a:r>
          </a:p>
        </p:txBody>
      </p:sp>
      <p:sp>
        <p:nvSpPr>
          <p:cNvPr id="43" name="Rectangle à coins arrondis 42"/>
          <p:cNvSpPr>
            <a:spLocks noChangeArrowheads="1"/>
          </p:cNvSpPr>
          <p:nvPr/>
        </p:nvSpPr>
        <p:spPr bwMode="auto">
          <a:xfrm>
            <a:off x="5603664" y="5722948"/>
            <a:ext cx="1658276" cy="7150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/>
                </a:solidFill>
                <a:latin typeface="Myriad Pro" pitchFamily="34" charset="0"/>
                <a:ea typeface="+mj-ea"/>
                <a:cs typeface="+mj-cs"/>
              </a:rPr>
              <a:t>Simulation</a:t>
            </a:r>
          </a:p>
          <a:p>
            <a:pPr algn="ctr"/>
            <a:r>
              <a:rPr lang="fr-FR" dirty="0">
                <a:solidFill>
                  <a:schemeClr val="accent6"/>
                </a:solidFill>
                <a:latin typeface="Myriad Pro" pitchFamily="34" charset="0"/>
                <a:ea typeface="+mj-ea"/>
                <a:cs typeface="+mj-cs"/>
              </a:rPr>
              <a:t>des flux </a:t>
            </a:r>
          </a:p>
        </p:txBody>
      </p:sp>
      <p:sp>
        <p:nvSpPr>
          <p:cNvPr id="44" name="Rectangle à coins arrondis 43"/>
          <p:cNvSpPr>
            <a:spLocks noChangeArrowheads="1"/>
          </p:cNvSpPr>
          <p:nvPr/>
        </p:nvSpPr>
        <p:spPr bwMode="auto">
          <a:xfrm>
            <a:off x="7499194" y="5861447"/>
            <a:ext cx="1411287" cy="4086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/>
                </a:solidFill>
                <a:latin typeface="Myriad Pro" pitchFamily="34" charset="0"/>
                <a:ea typeface="+mj-ea"/>
                <a:cs typeface="+mj-cs"/>
              </a:rPr>
              <a:t>Thermique</a:t>
            </a:r>
          </a:p>
        </p:txBody>
      </p:sp>
      <p:cxnSp>
        <p:nvCxnSpPr>
          <p:cNvPr id="4" name="Connecteur droit 3"/>
          <p:cNvCxnSpPr>
            <a:cxnSpLocks/>
            <a:stCxn id="41" idx="3"/>
            <a:endCxn id="42" idx="1"/>
          </p:cNvCxnSpPr>
          <p:nvPr/>
        </p:nvCxnSpPr>
        <p:spPr>
          <a:xfrm>
            <a:off x="3311023" y="6075944"/>
            <a:ext cx="561772" cy="45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5279315" y="6080493"/>
            <a:ext cx="3432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155930" y="6065758"/>
            <a:ext cx="3432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479732" y="3617368"/>
            <a:ext cx="8124716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479732" y="5489576"/>
            <a:ext cx="8124716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2947072" y="145354"/>
            <a:ext cx="5326848" cy="10354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PFT Bois - Équipements d’usinage</a:t>
            </a: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93" y="2237973"/>
            <a:ext cx="264147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2000" y="2237973"/>
            <a:ext cx="26399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37" y="4506322"/>
            <a:ext cx="264147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 4"/>
          <p:cNvPicPr>
            <a:picLocks noChangeAspect="1"/>
          </p:cNvPicPr>
          <p:nvPr/>
        </p:nvPicPr>
        <p:blipFill rotWithShape="1">
          <a:blip r:embed="rId5" cstate="print"/>
          <a:srcRect r="15187"/>
          <a:stretch/>
        </p:blipFill>
        <p:spPr bwMode="auto">
          <a:xfrm>
            <a:off x="3252000" y="4506321"/>
            <a:ext cx="2689994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6012160" y="2780927"/>
            <a:ext cx="3131839" cy="32583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286" rIns="0" bIns="0" anchor="t"/>
          <a:lstStyle/>
          <a:p>
            <a:pPr marL="450850" indent="-342900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buFont typeface="Wingdings" panose="05000000000000000000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2400" b="1" dirty="0">
                <a:solidFill>
                  <a:schemeClr val="bg1"/>
                </a:solidFill>
                <a:latin typeface="Myriad Pro" pitchFamily="34" charset="0"/>
                <a:cs typeface="Myriad Arabic" pitchFamily="50" charset="-78"/>
              </a:rPr>
              <a:t>Machines à commande numériques</a:t>
            </a:r>
          </a:p>
          <a:p>
            <a:pPr marL="450850" indent="-342900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buFont typeface="Wingdings" panose="05000000000000000000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fr-FR" sz="2400" b="1" dirty="0">
              <a:solidFill>
                <a:schemeClr val="bg1"/>
              </a:solidFill>
              <a:latin typeface="Myriad Pro" pitchFamily="34" charset="0"/>
              <a:cs typeface="Myriad Arabic" pitchFamily="50" charset="-78"/>
            </a:endParaRPr>
          </a:p>
          <a:p>
            <a:pPr marL="450850" indent="-342900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buFont typeface="Wingdings" panose="05000000000000000000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2400" b="1" dirty="0">
                <a:solidFill>
                  <a:schemeClr val="bg1"/>
                </a:solidFill>
                <a:latin typeface="Myriad Pro" pitchFamily="34" charset="0"/>
                <a:cs typeface="Myriad Arabic" pitchFamily="50" charset="-78"/>
              </a:rPr>
              <a:t>Machine traditionnelles</a:t>
            </a:r>
          </a:p>
          <a:p>
            <a:pPr marL="450850" indent="-342900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buFont typeface="Wingdings" panose="05000000000000000000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fr-FR" sz="2400" b="1" dirty="0">
              <a:solidFill>
                <a:schemeClr val="bg1"/>
              </a:solidFill>
              <a:latin typeface="Myriad Pro" pitchFamily="34" charset="0"/>
              <a:cs typeface="Myriad Arabic" pitchFamily="50" charset="-78"/>
            </a:endParaRPr>
          </a:p>
          <a:p>
            <a:pPr marL="450850" indent="-342900" defTabSz="449263" eaLnBrk="0" hangingPunct="0">
              <a:lnSpc>
                <a:spcPct val="93000"/>
              </a:lnSpc>
              <a:spcBef>
                <a:spcPct val="20000"/>
              </a:spcBef>
              <a:buSzPct val="45000"/>
              <a:buFont typeface="Wingdings" panose="05000000000000000000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sz="2400" b="1" dirty="0">
                <a:solidFill>
                  <a:schemeClr val="bg1"/>
                </a:solidFill>
                <a:latin typeface="Myriad Pro" pitchFamily="34" charset="0"/>
                <a:cs typeface="Myriad Arabic" pitchFamily="50" charset="-78"/>
              </a:rPr>
              <a:t>Usinage</a:t>
            </a:r>
          </a:p>
        </p:txBody>
      </p:sp>
      <p:pic>
        <p:nvPicPr>
          <p:cNvPr id="8" name="Image 13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D19B1171-F098-4DAB-A02D-0C123E0C9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2267"/>
            <a:ext cx="893608" cy="89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1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784976" cy="515719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algn="just">
              <a:lnSpc>
                <a:spcPct val="90000"/>
              </a:lnSpc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Demande initiale de COFOR UGS </a:t>
            </a:r>
          </a:p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algn="just">
              <a:lnSpc>
                <a:spcPct val="90000"/>
              </a:lnSpc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Étude technico-économique sur les solutions de mise à disposition de bois local pour les artisans des Pyrénées : plate-forme de mise en vente, séchage, qualités des bois.</a:t>
            </a: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algn="l">
              <a:lnSpc>
                <a:spcPct val="90000"/>
              </a:lnSpc>
            </a:pPr>
            <a:r>
              <a:rPr 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Scénario modélisé en lien avec l’étude PNR Ariégeoise </a:t>
            </a: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endParaRPr lang="fr-FR" sz="24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332656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Contexte de l’étude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36B517-2DC6-4A6E-8025-66F01BB6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5634" y="1895067"/>
            <a:ext cx="1620520" cy="162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F7A342-E371-4F17-9890-D4A3FD499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88" y="5185184"/>
            <a:ext cx="1081900" cy="13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54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19">
            <a:extLst>
              <a:ext uri="{FF2B5EF4-FFF2-40B4-BE49-F238E27FC236}">
                <a16:creationId xmlns:a16="http://schemas.microsoft.com/office/drawing/2014/main" id="{E6B12572-E9B2-4B5C-A2AA-4D4A62237969}"/>
              </a:ext>
            </a:extLst>
          </p:cNvPr>
          <p:cNvGrpSpPr/>
          <p:nvPr/>
        </p:nvGrpSpPr>
        <p:grpSpPr>
          <a:xfrm>
            <a:off x="1545596" y="1684167"/>
            <a:ext cx="5223116" cy="4587727"/>
            <a:chOff x="1294263" y="1683137"/>
            <a:chExt cx="3133722" cy="348641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2FAE8D8-6721-499A-8836-C0B6B7F03E9C}"/>
                </a:ext>
              </a:extLst>
            </p:cNvPr>
            <p:cNvSpPr/>
            <p:nvPr/>
          </p:nvSpPr>
          <p:spPr>
            <a:xfrm>
              <a:off x="1294263" y="1807326"/>
              <a:ext cx="3133722" cy="3362224"/>
            </a:xfrm>
            <a:prstGeom prst="ellipse">
              <a:avLst/>
            </a:prstGeom>
            <a:noFill/>
            <a:ln w="57150" cmpd="sng">
              <a:solidFill>
                <a:srgbClr val="6524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652A16B1-8078-4F11-B98E-B1E489A63C09}"/>
                </a:ext>
              </a:extLst>
            </p:cNvPr>
            <p:cNvSpPr/>
            <p:nvPr/>
          </p:nvSpPr>
          <p:spPr>
            <a:xfrm rot="4691041">
              <a:off x="2578920" y="1727358"/>
              <a:ext cx="304127" cy="215686"/>
            </a:xfrm>
            <a:prstGeom prst="triangle">
              <a:avLst/>
            </a:prstGeom>
            <a:solidFill>
              <a:srgbClr val="652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7E74056A-03F2-4C0D-8735-ABC4233AEDF8}"/>
              </a:ext>
            </a:extLst>
          </p:cNvPr>
          <p:cNvSpPr/>
          <p:nvPr/>
        </p:nvSpPr>
        <p:spPr>
          <a:xfrm>
            <a:off x="4947994" y="5085184"/>
            <a:ext cx="3487220" cy="646986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rtlCol="0" anchor="t" anchorCtr="0">
            <a:spAutoFit/>
          </a:bodyPr>
          <a:lstStyle/>
          <a:p>
            <a:pPr algn="ctr"/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Détermination des volumes d’achats nécessaires</a:t>
            </a:r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C19DA046-C47E-4062-B206-CFFED354554E}"/>
              </a:ext>
            </a:extLst>
          </p:cNvPr>
          <p:cNvSpPr/>
          <p:nvPr/>
        </p:nvSpPr>
        <p:spPr>
          <a:xfrm>
            <a:off x="198281" y="2353246"/>
            <a:ext cx="4019200" cy="1082850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t" anchorCtr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</a:t>
            </a: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Analyse des indicateurs comptables :</a:t>
            </a:r>
          </a:p>
          <a:p>
            <a:pPr algn="just">
              <a:lnSpc>
                <a:spcPct val="90000"/>
              </a:lnSpc>
            </a:pP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  EBE – Résultat ;</a:t>
            </a:r>
          </a:p>
          <a:p>
            <a:pPr algn="just">
              <a:lnSpc>
                <a:spcPct val="90000"/>
              </a:lnSpc>
            </a:pP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  Besoin en fond de roulement (BFR) ;</a:t>
            </a:r>
          </a:p>
          <a:p>
            <a:pPr algn="just">
              <a:lnSpc>
                <a:spcPct val="90000"/>
              </a:lnSpc>
            </a:pP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  Besoins en financement.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BC0CDCE3-FD21-473E-893C-4D716EA63BB7}"/>
              </a:ext>
            </a:extLst>
          </p:cNvPr>
          <p:cNvSpPr txBox="1">
            <a:spLocks/>
          </p:cNvSpPr>
          <p:nvPr/>
        </p:nvSpPr>
        <p:spPr>
          <a:xfrm>
            <a:off x="2771800" y="332656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Méthodologie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74A9761C-0342-455E-84A4-FC7370866E23}"/>
              </a:ext>
            </a:extLst>
          </p:cNvPr>
          <p:cNvSpPr txBox="1">
            <a:spLocks/>
          </p:cNvSpPr>
          <p:nvPr/>
        </p:nvSpPr>
        <p:spPr bwMode="auto">
          <a:xfrm>
            <a:off x="4427984" y="6364725"/>
            <a:ext cx="45305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=&gt; Déterminer le point d’équilibre</a:t>
            </a:r>
          </a:p>
        </p:txBody>
      </p:sp>
      <p:sp>
        <p:nvSpPr>
          <p:cNvPr id="20" name="Rectangle à coins arrondis 7">
            <a:extLst>
              <a:ext uri="{FF2B5EF4-FFF2-40B4-BE49-F238E27FC236}">
                <a16:creationId xmlns:a16="http://schemas.microsoft.com/office/drawing/2014/main" id="{0CDCD496-CFD0-438B-B2A7-647E6B5406ED}"/>
              </a:ext>
            </a:extLst>
          </p:cNvPr>
          <p:cNvSpPr/>
          <p:nvPr/>
        </p:nvSpPr>
        <p:spPr>
          <a:xfrm>
            <a:off x="5148064" y="3798428"/>
            <a:ext cx="3487220" cy="646986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rtlCol="0" anchor="t" anchorCtr="0">
            <a:spAutoFit/>
          </a:bodyPr>
          <a:lstStyle/>
          <a:p>
            <a:pPr algn="ctr"/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Détermination des moyens et infrastructures nécessaires</a:t>
            </a:r>
          </a:p>
        </p:txBody>
      </p:sp>
      <p:sp>
        <p:nvSpPr>
          <p:cNvPr id="21" name="Rectangle à coins arrondis 6">
            <a:extLst>
              <a:ext uri="{FF2B5EF4-FFF2-40B4-BE49-F238E27FC236}">
                <a16:creationId xmlns:a16="http://schemas.microsoft.com/office/drawing/2014/main" id="{E962879A-F26D-4947-9E91-8004A378E4D0}"/>
              </a:ext>
            </a:extLst>
          </p:cNvPr>
          <p:cNvSpPr/>
          <p:nvPr/>
        </p:nvSpPr>
        <p:spPr>
          <a:xfrm>
            <a:off x="5024662" y="2467056"/>
            <a:ext cx="3921057" cy="837676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rtlCol="0" anchor="t" anchorCtr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Détermination des hypothèses :</a:t>
            </a:r>
          </a:p>
          <a:p>
            <a:pPr algn="just">
              <a:lnSpc>
                <a:spcPct val="90000"/>
              </a:lnSpc>
            </a:pP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 Produits et prestations proposés ;</a:t>
            </a:r>
          </a:p>
          <a:p>
            <a:pPr algn="just">
              <a:lnSpc>
                <a:spcPct val="90000"/>
              </a:lnSpc>
            </a:pP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 Objectif de volume de vente.</a:t>
            </a:r>
          </a:p>
        </p:txBody>
      </p:sp>
      <p:sp>
        <p:nvSpPr>
          <p:cNvPr id="22" name="Rectangle à coins arrondis 10">
            <a:extLst>
              <a:ext uri="{FF2B5EF4-FFF2-40B4-BE49-F238E27FC236}">
                <a16:creationId xmlns:a16="http://schemas.microsoft.com/office/drawing/2014/main" id="{1B21F834-4FBC-433A-ABFF-DB93A099EC45}"/>
              </a:ext>
            </a:extLst>
          </p:cNvPr>
          <p:cNvSpPr/>
          <p:nvPr/>
        </p:nvSpPr>
        <p:spPr>
          <a:xfrm>
            <a:off x="383021" y="3681780"/>
            <a:ext cx="4163245" cy="592503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t" anchorCtr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</a:t>
            </a: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Formalisation en comptes de résultat prévisionnels sur 8 ans</a:t>
            </a:r>
          </a:p>
        </p:txBody>
      </p:sp>
      <p:sp>
        <p:nvSpPr>
          <p:cNvPr id="23" name="Rectangle à coins arrondis 9">
            <a:extLst>
              <a:ext uri="{FF2B5EF4-FFF2-40B4-BE49-F238E27FC236}">
                <a16:creationId xmlns:a16="http://schemas.microsoft.com/office/drawing/2014/main" id="{F4153406-9E61-4013-863C-9D05D21FE445}"/>
              </a:ext>
            </a:extLst>
          </p:cNvPr>
          <p:cNvSpPr/>
          <p:nvPr/>
        </p:nvSpPr>
        <p:spPr>
          <a:xfrm>
            <a:off x="738415" y="4548374"/>
            <a:ext cx="2836171" cy="646986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652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rtlCol="0" anchor="t" anchorCtr="0">
            <a:spAutoFit/>
          </a:bodyPr>
          <a:lstStyle/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Conversion en coût € des charges et des produits</a:t>
            </a:r>
            <a:endParaRPr lang="fr-FR" alt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à coins arrondis 8">
            <a:extLst>
              <a:ext uri="{FF2B5EF4-FFF2-40B4-BE49-F238E27FC236}">
                <a16:creationId xmlns:a16="http://schemas.microsoft.com/office/drawing/2014/main" id="{CA0C6196-2479-47E0-ABFF-D640275389F4}"/>
              </a:ext>
            </a:extLst>
          </p:cNvPr>
          <p:cNvSpPr/>
          <p:nvPr/>
        </p:nvSpPr>
        <p:spPr>
          <a:xfrm>
            <a:off x="1232072" y="5471669"/>
            <a:ext cx="3029218" cy="646986"/>
          </a:xfrm>
          <a:prstGeom prst="roundRect">
            <a:avLst/>
          </a:prstGeom>
          <a:gradFill flip="none" rotWithShape="1">
            <a:gsLst>
              <a:gs pos="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5C56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rtlCol="0" anchor="t" anchorCtr="0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Détermination des moyens humains nécessaires</a:t>
            </a:r>
          </a:p>
        </p:txBody>
      </p:sp>
    </p:spTree>
    <p:extLst>
      <p:ext uri="{BB962C8B-B14F-4D97-AF65-F5344CB8AC3E}">
        <p14:creationId xmlns:p14="http://schemas.microsoft.com/office/powerpoint/2010/main" val="6928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09084B9-1CB1-4F13-9576-248B00A9A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440" y="2420888"/>
            <a:ext cx="8784976" cy="3168352"/>
          </a:xfrm>
        </p:spPr>
        <p:txBody>
          <a:bodyPr/>
          <a:lstStyle/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Scénario 1 : Plate-forme dédiée à la vente de bois séché destiné à la menuiserie ;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Scénario 2 : Plate-forme de ressuyage avec achat de billons livrés et sciés sur place (prestation de scie mobile) ;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fr-FR" sz="2400" dirty="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Scénario 3 : Plate-forme de vente de bois destiné à la menuiserie installée au sein d’une structure existante.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618981F-90CF-49AB-8C4F-2175859E3598}"/>
              </a:ext>
            </a:extLst>
          </p:cNvPr>
          <p:cNvSpPr txBox="1">
            <a:spLocks/>
          </p:cNvSpPr>
          <p:nvPr/>
        </p:nvSpPr>
        <p:spPr>
          <a:xfrm>
            <a:off x="2771800" y="332656"/>
            <a:ext cx="5748188" cy="67780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Scénarios modélisés</a:t>
            </a:r>
          </a:p>
        </p:txBody>
      </p:sp>
    </p:spTree>
    <p:extLst>
      <p:ext uri="{BB962C8B-B14F-4D97-AF65-F5344CB8AC3E}">
        <p14:creationId xmlns:p14="http://schemas.microsoft.com/office/powerpoint/2010/main" val="677684084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2217</Words>
  <Application>Microsoft Office PowerPoint</Application>
  <PresentationFormat>Affichage à l'écran (4:3)</PresentationFormat>
  <Paragraphs>438</Paragraphs>
  <Slides>42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Arial</vt:lpstr>
      <vt:lpstr>Calibri</vt:lpstr>
      <vt:lpstr>Myriad Pro</vt:lpstr>
      <vt:lpstr>Symbol</vt:lpstr>
      <vt:lpstr>Wingdings</vt:lpstr>
      <vt:lpstr>1_Thème Office</vt:lpstr>
      <vt:lpstr>2_Thème Office</vt:lpstr>
      <vt:lpstr>Plate-forme vente de bois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PAULINE</dc:creator>
  <cp:lastModifiedBy>Elodie</cp:lastModifiedBy>
  <cp:revision>701</cp:revision>
  <cp:lastPrinted>2020-01-28T17:18:03Z</cp:lastPrinted>
  <dcterms:created xsi:type="dcterms:W3CDTF">2014-04-14T09:21:55Z</dcterms:created>
  <dcterms:modified xsi:type="dcterms:W3CDTF">2022-02-17T14:22:02Z</dcterms:modified>
</cp:coreProperties>
</file>