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hWCfP1RcqslnBO5itVBA0i4vcc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487978C-A027-460E-98AF-F65F2A0E213B}">
  <a:tblStyle styleId="{C487978C-A027-460E-98AF-F65F2A0E213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af296a36a1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1af296a36a1_0_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c4a04eaeab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1c4a04eaeab_1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900"/>
              <a:t>26% des marchés offrent à la vente à la fois des légumes, de la viande, du fromage et du pain.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900"/>
              <a:t>Les produits qui manquent le plus, selon les organisateurs et les producteurs</a:t>
            </a:r>
            <a:endParaRPr sz="900"/>
          </a:p>
          <a:p>
            <a:pPr indent="-2857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fr-FR" sz="900"/>
              <a:t>Fromage</a:t>
            </a:r>
            <a:endParaRPr sz="900"/>
          </a:p>
          <a:p>
            <a:pPr indent="-2857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fr-FR" sz="900"/>
              <a:t>Volaille / œuf</a:t>
            </a:r>
            <a:endParaRPr sz="900"/>
          </a:p>
          <a:p>
            <a:pPr indent="-2857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fr-FR" sz="900"/>
              <a:t>Boulangerie</a:t>
            </a:r>
            <a:endParaRPr sz="900"/>
          </a:p>
          <a:p>
            <a:pPr indent="-2857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fr-FR" sz="900"/>
              <a:t>Plats cuisinés / traiteurs</a:t>
            </a:r>
            <a:endParaRPr sz="900"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af296a36a1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1af296a36a1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af296a36a1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1af296a36a1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af296a36a1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1af296a36a1_0_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10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10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0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alimentation, marché, extérieur, légume&#10;&#10;Description générée automatiquement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4300"/>
            <a:ext cx="9143999" cy="5903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nd-ppt-2009"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01" y="-199"/>
            <a:ext cx="9146621" cy="685837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601633" y="-8"/>
            <a:ext cx="8836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Etat des lieux des marchés de plein vent du PNR des Pyrénées Ariégeoises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600" y="6253563"/>
            <a:ext cx="10763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6413" y="6305925"/>
            <a:ext cx="704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6575" y="6229713"/>
            <a:ext cx="4762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6244013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62500" y="6234488"/>
            <a:ext cx="5238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77550" y="6239238"/>
            <a:ext cx="4953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nd-ppt-2009" id="205" name="Google Shape;205;g1af296a36a1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9146621" cy="685837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af296a36a1_0_25"/>
          <p:cNvSpPr txBox="1"/>
          <p:nvPr/>
        </p:nvSpPr>
        <p:spPr>
          <a:xfrm>
            <a:off x="1393962" y="-87300"/>
            <a:ext cx="6456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grands marchés</a:t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marchés concernés</a:t>
            </a:r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af296a36a1_0_25"/>
          <p:cNvSpPr txBox="1"/>
          <p:nvPr/>
        </p:nvSpPr>
        <p:spPr>
          <a:xfrm>
            <a:off x="261900" y="1513225"/>
            <a:ext cx="87204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Plus de </a:t>
            </a: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 exposants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Sont tous gérés par une </a:t>
            </a: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mairie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Marchés </a:t>
            </a: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très touristiques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très bien identifiés : ont une aire d’attraction plus grande que les autres marchés.  Peu de communication.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Peu d’animations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hors concerts spontanés ou marchés thématiques. 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Marché est une </a:t>
            </a: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tradition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la commune, un événement qui fait “partie du paysage” depuis longtemps.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Ont tous </a:t>
            </a:r>
            <a:r>
              <a:rPr b="1" i="0" lang="fr-FR" sz="2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moins de 50% de producteurs locaux</a:t>
            </a:r>
            <a:r>
              <a:rPr b="0" i="0" lang="fr-FR" sz="2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: concurrence et coût d’entrée. </a:t>
            </a:r>
            <a:endParaRPr b="0" i="0" sz="21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Sélection des exposants qui varie surtout en fonction de la place disponible. </a:t>
            </a:r>
            <a:endParaRPr b="0" i="0" sz="21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Difficulté la plus mentionnée : </a:t>
            </a:r>
            <a:r>
              <a:rPr b="1" i="0" lang="fr-FR" sz="2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animations</a:t>
            </a:r>
            <a:r>
              <a:rPr b="0" i="0" lang="fr-FR" sz="2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21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1af296a36a1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413" y="6305925"/>
            <a:ext cx="704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1af296a36a1_0_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600" y="6253563"/>
            <a:ext cx="10763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af296a36a1_0_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575" y="6229713"/>
            <a:ext cx="4762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1af296a36a1_0_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6244013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af296a36a1_0_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2500" y="6234488"/>
            <a:ext cx="5238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af296a36a1_0_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7550" y="6239238"/>
            <a:ext cx="4953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nd-ppt-2009" id="218" name="Google Shape;2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9146620" cy="685837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5"/>
          <p:cNvSpPr txBox="1"/>
          <p:nvPr/>
        </p:nvSpPr>
        <p:spPr>
          <a:xfrm>
            <a:off x="113211" y="1480419"/>
            <a:ext cx="89202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71% des marchés ont formulé une demande d’aide</a:t>
            </a:r>
            <a:r>
              <a:rPr b="0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Aides les plus demandées :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r>
              <a:rPr b="0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76%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Aide pour trouver de nouveaux exposants </a:t>
            </a:r>
            <a:r>
              <a:rPr b="0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44%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 des producteurs et des marchés</a:t>
            </a:r>
            <a:r>
              <a:rPr b="0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28%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Clarification des règles d’affichage – 24%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Aides financières – 16%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Aide à l’animation – 16%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Création d’une halle – 12%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Aide à la gestion / organisation – 12%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1357913" y="0"/>
            <a:ext cx="6430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Quelles demandes d’appui ? </a:t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413" y="6305925"/>
            <a:ext cx="704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600" y="6253563"/>
            <a:ext cx="10763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575" y="6229713"/>
            <a:ext cx="4762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6244013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2500" y="6234488"/>
            <a:ext cx="5238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7550" y="6239238"/>
            <a:ext cx="4953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nd-ppt-2009" id="231" name="Google Shape;231;g1c4a04eaeab_1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9146621" cy="685837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1c4a04eaeab_1_10"/>
          <p:cNvSpPr txBox="1"/>
          <p:nvPr/>
        </p:nvSpPr>
        <p:spPr>
          <a:xfrm>
            <a:off x="-10" y="1447309"/>
            <a:ext cx="8817300" cy="4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Reprendre contact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avec les collectivités ayant exprimé des difficultés relatives à l’organisation ou au maintien du marché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Créer un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 de travail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commune / producteurs / consommateurs / techniciens (ex. CCI, CA 09) pour poser des objectifs et définir un accompagnement, des recherches de solutions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Mieux connaître les attentes des consommateurs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(mobilisation d’un groupe d’étudiants de l’ISTHIA)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Rechercher des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financements 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visibiliser les productions locales de qualité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pistes et d’autres seront travaillées sous forme de fiches action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c4a04eaeab_1_10"/>
          <p:cNvSpPr txBox="1"/>
          <p:nvPr/>
        </p:nvSpPr>
        <p:spPr>
          <a:xfrm>
            <a:off x="1357901" y="67700"/>
            <a:ext cx="6430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suite ?</a:t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1c4a04eaeab_1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413" y="6305925"/>
            <a:ext cx="704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c4a04eaeab_1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600" y="6253563"/>
            <a:ext cx="10763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c4a04eaeab_1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575" y="6229713"/>
            <a:ext cx="4762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c4a04eaeab_1_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6244013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c4a04eaeab_1_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2500" y="6234488"/>
            <a:ext cx="5238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c4a04eaeab_1_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7550" y="6239238"/>
            <a:ext cx="4953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0699" y="958825"/>
            <a:ext cx="10068024" cy="5663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nd-ppt-2009"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1"/>
            <a:ext cx="9146621" cy="6858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2313138" y="48375"/>
            <a:ext cx="451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Où sont-ils ? </a:t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600" y="6253563"/>
            <a:ext cx="10763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6413" y="6305925"/>
            <a:ext cx="704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6575" y="6229713"/>
            <a:ext cx="4762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6244013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62500" y="6234488"/>
            <a:ext cx="5238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77550" y="6239238"/>
            <a:ext cx="4953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nd-ppt-2009"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9146620" cy="6858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247211" y="1325662"/>
            <a:ext cx="86496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marché de plein vent moyen du PNR est :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marché qui a lieu en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semaine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(69% des marchés)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marché qui a lieu le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matin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(71% des marchés)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marché géré par une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mairie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(70% des marchés)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marché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(70% des marchés)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marché qui existe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depuis plus de 5 ans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(57% des marchés)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marché avec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exposants, dont 17 alimentaires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Cependant :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plus en plus de marchés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 lieu en fin d’après-midi 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(24%) : le vendredi soir est le deuxième créneau qui accueille le plus de marchés.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Écart important en termes de taille des marchés : de 2 exposants à 260+ exposants.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médiane est de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exposants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 marché, dont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exposants alimentaires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439363" y="0"/>
            <a:ext cx="626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Portrait du marché type du PNR </a:t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413" y="6305925"/>
            <a:ext cx="704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600" y="6253563"/>
            <a:ext cx="10763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575" y="6229713"/>
            <a:ext cx="4762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6244013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2500" y="6234488"/>
            <a:ext cx="5238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7550" y="6239238"/>
            <a:ext cx="4953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nd-ppt-2009" id="127" name="Google Shape;1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9146621" cy="685837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9"/>
          <p:cNvSpPr txBox="1"/>
          <p:nvPr/>
        </p:nvSpPr>
        <p:spPr>
          <a:xfrm>
            <a:off x="201882" y="1443448"/>
            <a:ext cx="87429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67%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stands sur les marchés vendent des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produits alimentaires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Parmi eux,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43% sont des producteurs locaux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on ajoute les artisans et les commerçants locaux,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74% des exposants alimentaires sont d’Ariège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14% des exposants alimentaires ont des produits sous SIQO, et 26% des producteurs locaux sont sous SIQO.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moyenne, il y a </a:t>
            </a:r>
            <a:r>
              <a:rPr b="1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artisans locaux, 7 producteurs locaux et 2 revendeurs par marché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 txBox="1"/>
          <p:nvPr/>
        </p:nvSpPr>
        <p:spPr>
          <a:xfrm>
            <a:off x="1986114" y="0"/>
            <a:ext cx="517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 vend sur les marchés ? </a:t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413" y="6305925"/>
            <a:ext cx="704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600" y="6253563"/>
            <a:ext cx="10763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575" y="6229713"/>
            <a:ext cx="4762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6244013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2500" y="6234488"/>
            <a:ext cx="5238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7550" y="6239238"/>
            <a:ext cx="4953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nd-ppt-2009" id="140" name="Google Shape;1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" y="-186"/>
            <a:ext cx="9146621" cy="685837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2"/>
          <p:cNvSpPr txBox="1"/>
          <p:nvPr/>
        </p:nvSpPr>
        <p:spPr>
          <a:xfrm>
            <a:off x="1357913" y="0"/>
            <a:ext cx="6430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 trouve-t-on sur les marchés? </a:t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2" name="Google Shape;142;p12"/>
          <p:cNvGraphicFramePr/>
          <p:nvPr/>
        </p:nvGraphicFramePr>
        <p:xfrm>
          <a:off x="1108525" y="101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{C487978C-A027-460E-98AF-F65F2A0E213B}</a:tableStyleId>
              </a:tblPr>
              <a:tblGrid>
                <a:gridCol w="1110050"/>
                <a:gridCol w="3670050"/>
                <a:gridCol w="2114825"/>
              </a:tblGrid>
              <a:tr h="29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Classement</a:t>
                      </a:r>
                      <a:endParaRPr b="1"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Type de produit</a:t>
                      </a:r>
                      <a:endParaRPr b="1"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% de marché avec ce produit</a:t>
                      </a:r>
                      <a:endParaRPr b="1" sz="1100" u="none" cap="none" strike="noStrike"/>
                    </a:p>
                  </a:txBody>
                  <a:tcPr marT="63500" marB="63500" marR="63500" marL="63500"/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1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Maraîchage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92%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2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Plats cuisinés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69%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3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Fromage (producteurs)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67%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4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Produits transformés à base de fruits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56%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5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Miel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00" u="none" cap="none" strike="noStrike"/>
                        <a:t>54%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6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Boulangerie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51%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7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Boissons alcoolisées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44%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</a:tr>
              <a:tr h="31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8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Plants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38%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9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Gâteaux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36%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</a:tr>
              <a:tr h="46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10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Volaille et oeufs  / Tisane et produits à base de plantes / Fruits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33%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</a:tr>
              <a:tr h="46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11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Fromager / Viande (producteurs) / Boucherie / Charcuterie / Jus de fruits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31%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12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Produits transformés à base de légumes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28%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</a:tr>
              <a:tr h="30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13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Poissons et fruits de mer / Produits laitiers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26%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14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Fruits secs et olives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18%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15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Produits d’épicerie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13%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143" name="Google Shape;14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413" y="6305925"/>
            <a:ext cx="704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600" y="6253563"/>
            <a:ext cx="10763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575" y="6229713"/>
            <a:ext cx="4762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6244013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2500" y="6234488"/>
            <a:ext cx="5238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7550" y="6239238"/>
            <a:ext cx="4953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0" y="96847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nd-ppt-2009" id="154" name="Google Shape;15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1"/>
            <a:ext cx="9146620" cy="685837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1345162" y="0"/>
            <a:ext cx="645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Quelle est la taille des marchés ? </a:t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6413" y="6305925"/>
            <a:ext cx="704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0600" y="6253563"/>
            <a:ext cx="10763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6575" y="6229713"/>
            <a:ext cx="4762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6244013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62500" y="6234488"/>
            <a:ext cx="5238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77550" y="6239238"/>
            <a:ext cx="4953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nd-ppt-2009" id="166" name="Google Shape;166;g1af296a36a1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9146621" cy="685837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af296a36a1_0_6"/>
          <p:cNvSpPr txBox="1"/>
          <p:nvPr/>
        </p:nvSpPr>
        <p:spPr>
          <a:xfrm>
            <a:off x="1393962" y="-87300"/>
            <a:ext cx="6456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micros marchés</a:t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 marchés concernés</a:t>
            </a:r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af296a36a1_0_6"/>
          <p:cNvSpPr txBox="1"/>
          <p:nvPr/>
        </p:nvSpPr>
        <p:spPr>
          <a:xfrm>
            <a:off x="213113" y="1374125"/>
            <a:ext cx="87204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exposants, ou moins.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Marchés majoritairement gérés par une </a:t>
            </a: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mairie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Peu de communication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général, ou communication hyper locale (Panneau Pocket, informations aux habitants, etc.). 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70% n’organisent pas ou très peu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d’animations.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Marché vu comme un lieu de commerce de proximité, permettant à la population d’avoir accès à des produits de qualité.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 de producteurs locaux qui varie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○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50% en dessous de 40% de producteurs locaux alimentaires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○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25% en dessus de 80% de producteurs locaux alimentaires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Peu de sélection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 exposants : volonté de se développer + besoin d’avoir une “panoplie complète”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Difficulté la plus mentionnée : trouver de nouveaux exposants.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1af296a36a1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413" y="6305925"/>
            <a:ext cx="704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af296a36a1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600" y="6253563"/>
            <a:ext cx="10763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af296a36a1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575" y="6229713"/>
            <a:ext cx="4762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af296a36a1_0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6244013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af296a36a1_0_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2500" y="6234488"/>
            <a:ext cx="5238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1af296a36a1_0_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7550" y="6239238"/>
            <a:ext cx="4953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nd-ppt-2009" id="179" name="Google Shape;179;g1af296a36a1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9146621" cy="685837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af296a36a1_0_13"/>
          <p:cNvSpPr txBox="1"/>
          <p:nvPr/>
        </p:nvSpPr>
        <p:spPr>
          <a:xfrm>
            <a:off x="1393962" y="-87300"/>
            <a:ext cx="6456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petits marchés</a:t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 marchés concernés</a:t>
            </a:r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af296a36a1_0_13"/>
          <p:cNvSpPr txBox="1"/>
          <p:nvPr/>
        </p:nvSpPr>
        <p:spPr>
          <a:xfrm>
            <a:off x="261900" y="1262825"/>
            <a:ext cx="87204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 6 et 15 exposants.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majorité des </a:t>
            </a: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marchés associatifs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saisonniers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sont dans cette catégorie (6/9 et 6/10).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majorité a lieu le </a:t>
            </a: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soir et le week-end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Effort de communication, sous forme digitale et “matérielle”. 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92% organisent des animations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au moins une fois par an, 46% régulièrement.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Marché vu comme un moyen de dynamiser la commune et permettant aux producteurs de trouver des débouchés pour leurs produits.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62% des marchés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ont au moins la moitié de leurs exposants alimentaires qui sont des producteurs locaux.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Sélection qui essaie de favoriser les </a:t>
            </a: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producteurs locaux et les SIQO.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Difficultés les plus mentionnées : taille du marché / diversité de l’offre, se faire connaître et gestion du marché.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1af296a36a1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413" y="6305925"/>
            <a:ext cx="704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af296a36a1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600" y="6253563"/>
            <a:ext cx="10763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af296a36a1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575" y="6229713"/>
            <a:ext cx="4762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af296a36a1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6244013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af296a36a1_0_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2500" y="6234488"/>
            <a:ext cx="5238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af296a36a1_0_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7550" y="6239238"/>
            <a:ext cx="4953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nd-ppt-2009" id="192" name="Google Shape;192;g1af296a36a1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9146621" cy="685837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af296a36a1_0_19"/>
          <p:cNvSpPr txBox="1"/>
          <p:nvPr/>
        </p:nvSpPr>
        <p:spPr>
          <a:xfrm>
            <a:off x="1393962" y="-87300"/>
            <a:ext cx="6456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marchés moyens</a:t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fr-F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 marchés concernés</a:t>
            </a:r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af296a36a1_0_19"/>
          <p:cNvSpPr txBox="1"/>
          <p:nvPr/>
        </p:nvSpPr>
        <p:spPr>
          <a:xfrm>
            <a:off x="261900" y="1276775"/>
            <a:ext cx="87204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 15 et 50 exposants.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majorité a lieu le </a:t>
            </a: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week-end, le matin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Marchés touristiques, bien identifiés.  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50% n’organisent jamais d'animations, 25% en organisent au moins une fois par mois : </a:t>
            </a: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différence entre les marchés municipaux et ceux associatifs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Marché est historique, et permet de proposer des produits de qualité tout en dynamisant le village.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4 marchés en dessous des 40% de producteurs locaux, 4 marchés au-dessus.</a:t>
            </a:r>
            <a:endParaRPr b="0" i="0" sz="21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Sélection des exposants qui favorise la </a:t>
            </a:r>
            <a:r>
              <a:rPr b="1" i="0" lang="fr-FR" sz="2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non-concurrence</a:t>
            </a:r>
            <a:r>
              <a:rPr b="0" i="0" lang="fr-FR" sz="2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1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Marchés les plus difficiles à catégoriser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 certains se rapprochent plus de la typologie des “petits marchés” tandis que d’autres plus des “grands”. 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Difficulté la plus mentionnée : </a:t>
            </a:r>
            <a:r>
              <a:rPr b="1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1af296a36a1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413" y="6305925"/>
            <a:ext cx="704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af296a36a1_0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600" y="6253563"/>
            <a:ext cx="10763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af296a36a1_0_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6575" y="6229713"/>
            <a:ext cx="4762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af296a36a1_0_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6244013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af296a36a1_0_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2500" y="6234488"/>
            <a:ext cx="5238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af296a36a1_0_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7550" y="6239238"/>
            <a:ext cx="4953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2022-05-19T07:42:08Z</dcterms:created>
  <dc:creator>Camille</dc:creator>
</cp:coreProperties>
</file>