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7" r:id="rId2"/>
    <p:sldId id="268" r:id="rId3"/>
    <p:sldId id="259" r:id="rId4"/>
    <p:sldId id="279" r:id="rId5"/>
    <p:sldId id="277" r:id="rId6"/>
    <p:sldId id="725" r:id="rId7"/>
    <p:sldId id="726" r:id="rId8"/>
    <p:sldId id="727" r:id="rId9"/>
    <p:sldId id="271" r:id="rId10"/>
    <p:sldId id="264" r:id="rId11"/>
    <p:sldId id="281" r:id="rId12"/>
    <p:sldId id="280" r:id="rId13"/>
    <p:sldId id="278" r:id="rId14"/>
    <p:sldId id="265" r:id="rId15"/>
    <p:sldId id="72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1655" autoAdjust="0"/>
  </p:normalViewPr>
  <p:slideViewPr>
    <p:cSldViewPr snapToGrid="0">
      <p:cViewPr varScale="1">
        <p:scale>
          <a:sx n="64" d="100"/>
          <a:sy n="64" d="100"/>
        </p:scale>
        <p:origin x="15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CFU 2024 part des financeurs en % </a:t>
            </a:r>
          </a:p>
        </c:rich>
      </c:tx>
      <c:layout>
        <c:manualLayout>
          <c:xMode val="edge"/>
          <c:yMode val="edge"/>
          <c:x val="6.8123006363335015E-2"/>
          <c:y val="2.79342541198743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4693652423881798"/>
          <c:y val="0.26624528491315635"/>
          <c:w val="0.46553167340568913"/>
          <c:h val="0.63254444889304096"/>
        </c:manualLayout>
      </c:layout>
      <c:pieChart>
        <c:varyColors val="1"/>
        <c:ser>
          <c:idx val="0"/>
          <c:order val="0"/>
          <c:tx>
            <c:strRef>
              <c:f>Financeurs!$B$61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AA8-4998-AFDC-7C28AE327A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AA8-4998-AFDC-7C28AE327A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AA8-4998-AFDC-7C28AE327A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AA8-4998-AFDC-7C28AE327A2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AA8-4998-AFDC-7C28AE327A2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AA8-4998-AFDC-7C28AE327A2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AA8-4998-AFDC-7C28AE327A26}"/>
              </c:ext>
            </c:extLst>
          </c:dPt>
          <c:dLbls>
            <c:dLbl>
              <c:idx val="0"/>
              <c:layout>
                <c:manualLayout>
                  <c:x val="3.0365769496204179E-2"/>
                  <c:y val="1.821493624772311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A8-4998-AFDC-7C28AE327A26}"/>
                </c:ext>
              </c:extLst>
            </c:dLbl>
            <c:dLbl>
              <c:idx val="1"/>
              <c:layout>
                <c:manualLayout>
                  <c:x val="-2.8922631959508315E-3"/>
                  <c:y val="1.5094333642615259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A8-4998-AFDC-7C28AE327A26}"/>
                </c:ext>
              </c:extLst>
            </c:dLbl>
            <c:dLbl>
              <c:idx val="2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AA8-4998-AFDC-7C28AE327A26}"/>
                </c:ext>
              </c:extLst>
            </c:dLbl>
            <c:dLbl>
              <c:idx val="3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AA8-4998-AFDC-7C28AE327A26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Total </a:t>
                    </a:r>
                    <a:fld id="{46ECC5DD-E8D5-4222-A118-4E7A47174697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 baseline="0"/>
                      <a:t>
</a:t>
                    </a:r>
                    <a:fld id="{3AB00E00-4E5A-48AC-AA05-C54ECFC8B201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AA8-4998-AFDC-7C28AE327A26}"/>
                </c:ext>
              </c:extLst>
            </c:dLbl>
            <c:dLbl>
              <c:idx val="5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9AA8-4998-AFDC-7C28AE327A26}"/>
                </c:ext>
              </c:extLst>
            </c:dLbl>
            <c:dLbl>
              <c:idx val="6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9AA8-4998-AFDC-7C28AE327A2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Financeurs!$A$62:$A$68</c:f>
              <c:strCache>
                <c:ptCount val="7"/>
                <c:pt idx="0">
                  <c:v>Total communes et interco</c:v>
                </c:pt>
                <c:pt idx="1">
                  <c:v>Total département</c:v>
                </c:pt>
                <c:pt idx="2">
                  <c:v>Total region</c:v>
                </c:pt>
                <c:pt idx="3">
                  <c:v>Autres établissement public  (PNR, EPAGE)</c:v>
                </c:pt>
                <c:pt idx="4">
                  <c:v>Etat</c:v>
                </c:pt>
                <c:pt idx="5">
                  <c:v>Europe</c:v>
                </c:pt>
                <c:pt idx="6">
                  <c:v>Privés et divers </c:v>
                </c:pt>
              </c:strCache>
            </c:strRef>
          </c:cat>
          <c:val>
            <c:numRef>
              <c:f>Financeurs!$B$62:$B$68</c:f>
              <c:numCache>
                <c:formatCode>General</c:formatCode>
                <c:ptCount val="7"/>
                <c:pt idx="0">
                  <c:v>12.81</c:v>
                </c:pt>
                <c:pt idx="1">
                  <c:v>16.22</c:v>
                </c:pt>
                <c:pt idx="2">
                  <c:v>35.74</c:v>
                </c:pt>
                <c:pt idx="3">
                  <c:v>0.43</c:v>
                </c:pt>
                <c:pt idx="4">
                  <c:v>15.43</c:v>
                </c:pt>
                <c:pt idx="5">
                  <c:v>18.72</c:v>
                </c:pt>
                <c:pt idx="6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AA8-4998-AFDC-7C28AE327A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Financeurs!$C$61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0-9AA8-4998-AFDC-7C28AE327A26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2-9AA8-4998-AFDC-7C28AE327A26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4-9AA8-4998-AFDC-7C28AE327A26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6-9AA8-4998-AFDC-7C28AE327A26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8-9AA8-4998-AFDC-7C28AE327A26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A-9AA8-4998-AFDC-7C28AE327A26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C-9AA8-4998-AFDC-7C28AE327A26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0-9AA8-4998-AFDC-7C28AE327A26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2-9AA8-4998-AFDC-7C28AE327A26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4-9AA8-4998-AFDC-7C28AE327A26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6-9AA8-4998-AFDC-7C28AE327A26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8-9AA8-4998-AFDC-7C28AE327A26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A-9AA8-4998-AFDC-7C28AE327A26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C-9AA8-4998-AFDC-7C28AE327A2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Financeurs!$A$62:$A$68</c15:sqref>
                        </c15:formulaRef>
                      </c:ext>
                    </c:extLst>
                    <c:strCache>
                      <c:ptCount val="7"/>
                      <c:pt idx="0">
                        <c:v>Total communes et interco</c:v>
                      </c:pt>
                      <c:pt idx="1">
                        <c:v>Total département</c:v>
                      </c:pt>
                      <c:pt idx="2">
                        <c:v>Total region</c:v>
                      </c:pt>
                      <c:pt idx="3">
                        <c:v>Autres établissement public  (PNR, EPAGE)</c:v>
                      </c:pt>
                      <c:pt idx="4">
                        <c:v>Etat</c:v>
                      </c:pt>
                      <c:pt idx="5">
                        <c:v>Europe</c:v>
                      </c:pt>
                      <c:pt idx="6">
                        <c:v>Privés et divers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Financeurs!$C$62:$C$68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9AA8-4998-AFDC-7C28AE327A26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</a:t>
            </a:r>
            <a:r>
              <a:rPr lang="fr-FR" baseline="0"/>
              <a:t> des dépenses réelles de fonctionnement </a:t>
            </a:r>
            <a:endParaRPr lang="fr-FR"/>
          </a:p>
        </c:rich>
      </c:tx>
      <c:layout>
        <c:manualLayout>
          <c:xMode val="edge"/>
          <c:yMode val="edge"/>
          <c:x val="0.2234676168341404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6113561235670074"/>
          <c:y val="0.12618327289241515"/>
          <c:w val="0.81175410331715769"/>
          <c:h val="0.54809854875010855"/>
        </c:manualLayout>
      </c:layout>
      <c:areaChart>
        <c:grouping val="stacked"/>
        <c:varyColors val="0"/>
        <c:ser>
          <c:idx val="0"/>
          <c:order val="0"/>
          <c:tx>
            <c:strRef>
              <c:f>'CA 2024 et exo antérieurs '!$A$6:$B$6</c:f>
              <c:strCache>
                <c:ptCount val="2"/>
                <c:pt idx="0">
                  <c:v>o11</c:v>
                </c:pt>
                <c:pt idx="1">
                  <c:v>Charges à caractère général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'CA 2024 et exo antérieurs '!$C$5:$G$5</c:f>
              <c:strCache>
                <c:ptCount val="5"/>
                <c:pt idx="0">
                  <c:v>Réalisations 2020</c:v>
                </c:pt>
                <c:pt idx="1">
                  <c:v>Réalisations 2021</c:v>
                </c:pt>
                <c:pt idx="2">
                  <c:v>Réalisations 2022</c:v>
                </c:pt>
                <c:pt idx="3">
                  <c:v>Réalisations 2023</c:v>
                </c:pt>
                <c:pt idx="4">
                  <c:v>Réalisations 2024</c:v>
                </c:pt>
              </c:strCache>
            </c:strRef>
          </c:cat>
          <c:val>
            <c:numRef>
              <c:f>'CA 2024 et exo antérieurs '!$C$6:$G$6</c:f>
              <c:numCache>
                <c:formatCode>_-* #\ ##0\ "€"_-;\-* #\ ##0\ "€"_-;_-* "-"??\ "€"_-;_-@_-</c:formatCode>
                <c:ptCount val="5"/>
                <c:pt idx="0">
                  <c:v>483987</c:v>
                </c:pt>
                <c:pt idx="1">
                  <c:v>388456</c:v>
                </c:pt>
                <c:pt idx="2">
                  <c:v>625887</c:v>
                </c:pt>
                <c:pt idx="3">
                  <c:v>454261.93</c:v>
                </c:pt>
                <c:pt idx="4" formatCode="_(&quot;€&quot;* #,##0.00_);_(&quot;€&quot;* \(#,##0.00\);_(&quot;€&quot;* &quot;-&quot;??_);_(@_)">
                  <c:v>554660.62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6D-4B76-A61A-0316F2C21AC5}"/>
            </c:ext>
          </c:extLst>
        </c:ser>
        <c:ser>
          <c:idx val="1"/>
          <c:order val="1"/>
          <c:tx>
            <c:strRef>
              <c:f>'CA 2024 et exo antérieurs '!$A$7:$B$7</c:f>
              <c:strCache>
                <c:ptCount val="2"/>
                <c:pt idx="0">
                  <c:v>o12</c:v>
                </c:pt>
                <c:pt idx="1">
                  <c:v>Frais de personnel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'CA 2024 et exo antérieurs '!$C$5:$G$5</c:f>
              <c:strCache>
                <c:ptCount val="5"/>
                <c:pt idx="0">
                  <c:v>Réalisations 2020</c:v>
                </c:pt>
                <c:pt idx="1">
                  <c:v>Réalisations 2021</c:v>
                </c:pt>
                <c:pt idx="2">
                  <c:v>Réalisations 2022</c:v>
                </c:pt>
                <c:pt idx="3">
                  <c:v>Réalisations 2023</c:v>
                </c:pt>
                <c:pt idx="4">
                  <c:v>Réalisations 2024</c:v>
                </c:pt>
              </c:strCache>
            </c:strRef>
          </c:cat>
          <c:val>
            <c:numRef>
              <c:f>'CA 2024 et exo antérieurs '!$C$7:$G$7</c:f>
              <c:numCache>
                <c:formatCode>_-* #\ ##0\ "€"_-;\-* #\ ##0\ "€"_-;_-* "-"??\ "€"_-;_-@_-</c:formatCode>
                <c:ptCount val="5"/>
                <c:pt idx="0">
                  <c:v>889259</c:v>
                </c:pt>
                <c:pt idx="1">
                  <c:v>979273</c:v>
                </c:pt>
                <c:pt idx="2">
                  <c:v>1139457</c:v>
                </c:pt>
                <c:pt idx="3">
                  <c:v>1199814.17</c:v>
                </c:pt>
                <c:pt idx="4" formatCode="_(&quot;€&quot;* #,##0.00_);_(&quot;€&quot;* \(#,##0.00\);_(&quot;€&quot;* &quot;-&quot;??_);_(@_)">
                  <c:v>1403086.02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6D-4B76-A61A-0316F2C21AC5}"/>
            </c:ext>
          </c:extLst>
        </c:ser>
        <c:ser>
          <c:idx val="2"/>
          <c:order val="2"/>
          <c:tx>
            <c:strRef>
              <c:f>'CA 2024 et exo antérieurs '!$A$8:$B$8</c:f>
              <c:strCache>
                <c:ptCount val="2"/>
                <c:pt idx="0">
                  <c:v>65</c:v>
                </c:pt>
                <c:pt idx="1">
                  <c:v>Charges de gestion courante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'CA 2024 et exo antérieurs '!$C$5:$G$5</c:f>
              <c:strCache>
                <c:ptCount val="5"/>
                <c:pt idx="0">
                  <c:v>Réalisations 2020</c:v>
                </c:pt>
                <c:pt idx="1">
                  <c:v>Réalisations 2021</c:v>
                </c:pt>
                <c:pt idx="2">
                  <c:v>Réalisations 2022</c:v>
                </c:pt>
                <c:pt idx="3">
                  <c:v>Réalisations 2023</c:v>
                </c:pt>
                <c:pt idx="4">
                  <c:v>Réalisations 2024</c:v>
                </c:pt>
              </c:strCache>
            </c:strRef>
          </c:cat>
          <c:val>
            <c:numRef>
              <c:f>'CA 2024 et exo antérieurs '!$C$8:$G$8</c:f>
              <c:numCache>
                <c:formatCode>_-* #\ ##0\ "€"_-;\-* #\ ##0\ "€"_-;_-* "-"??\ "€"_-;_-@_-</c:formatCode>
                <c:ptCount val="5"/>
                <c:pt idx="0">
                  <c:v>45868</c:v>
                </c:pt>
                <c:pt idx="1">
                  <c:v>54795</c:v>
                </c:pt>
                <c:pt idx="2">
                  <c:v>57007</c:v>
                </c:pt>
                <c:pt idx="3">
                  <c:v>54923.89</c:v>
                </c:pt>
                <c:pt idx="4" formatCode="_(&quot;€&quot;* #,##0.00_);_(&quot;€&quot;* \(#,##0.00\);_(&quot;€&quot;* &quot;-&quot;??_);_(@_)">
                  <c:v>75066.81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6D-4B76-A61A-0316F2C21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326416"/>
        <c:axId val="559326776"/>
      </c:areaChart>
      <c:barChart>
        <c:barDir val="col"/>
        <c:grouping val="clustered"/>
        <c:varyColors val="0"/>
        <c:ser>
          <c:idx val="3"/>
          <c:order val="3"/>
          <c:tx>
            <c:strRef>
              <c:f>'CA 2024 et exo antérieurs '!$A$9:$B$9</c:f>
              <c:strCache>
                <c:ptCount val="2"/>
                <c:pt idx="0">
                  <c:v>66</c:v>
                </c:pt>
                <c:pt idx="1">
                  <c:v>Charges financières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 2024 et exo antérieurs '!$C$5:$G$5</c:f>
              <c:strCache>
                <c:ptCount val="5"/>
                <c:pt idx="0">
                  <c:v>Réalisations 2020</c:v>
                </c:pt>
                <c:pt idx="1">
                  <c:v>Réalisations 2021</c:v>
                </c:pt>
                <c:pt idx="2">
                  <c:v>Réalisations 2022</c:v>
                </c:pt>
                <c:pt idx="3">
                  <c:v>Réalisations 2023</c:v>
                </c:pt>
                <c:pt idx="4">
                  <c:v>Réalisations 2024</c:v>
                </c:pt>
              </c:strCache>
            </c:strRef>
          </c:cat>
          <c:val>
            <c:numRef>
              <c:f>'CA 2024 et exo antérieurs '!$C$9:$G$9</c:f>
              <c:numCache>
                <c:formatCode>_-* #\ ##0\ "€"_-;\-* #\ ##0\ "€"_-;_-* "-"??\ "€"_-;_-@_-</c:formatCode>
                <c:ptCount val="5"/>
                <c:pt idx="0">
                  <c:v>3609</c:v>
                </c:pt>
                <c:pt idx="1">
                  <c:v>2557</c:v>
                </c:pt>
                <c:pt idx="2">
                  <c:v>0</c:v>
                </c:pt>
                <c:pt idx="3">
                  <c:v>0</c:v>
                </c:pt>
                <c:pt idx="4" formatCode="_(&quot;€&quot;* #,##0.00_);_(&quot;€&quot;* \(#,##0.00\);_(&quot;€&quot;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6D-4B76-A61A-0316F2C21AC5}"/>
            </c:ext>
          </c:extLst>
        </c:ser>
        <c:ser>
          <c:idx val="4"/>
          <c:order val="4"/>
          <c:tx>
            <c:strRef>
              <c:f>'CA 2024 et exo antérieurs '!$A$10:$B$10</c:f>
              <c:strCache>
                <c:ptCount val="2"/>
                <c:pt idx="0">
                  <c:v>67</c:v>
                </c:pt>
                <c:pt idx="1">
                  <c:v>Charges spécifiques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'CA 2024 et exo antérieurs '!$C$5:$G$5</c:f>
              <c:strCache>
                <c:ptCount val="5"/>
                <c:pt idx="0">
                  <c:v>Réalisations 2020</c:v>
                </c:pt>
                <c:pt idx="1">
                  <c:v>Réalisations 2021</c:v>
                </c:pt>
                <c:pt idx="2">
                  <c:v>Réalisations 2022</c:v>
                </c:pt>
                <c:pt idx="3">
                  <c:v>Réalisations 2023</c:v>
                </c:pt>
                <c:pt idx="4">
                  <c:v>Réalisations 2024</c:v>
                </c:pt>
              </c:strCache>
            </c:strRef>
          </c:cat>
          <c:val>
            <c:numRef>
              <c:f>'CA 2024 et exo antérieurs '!$C$10:$G$10</c:f>
              <c:numCache>
                <c:formatCode>_-* #\ ##0\ "€"_-;\-* #\ ##0\ "€"_-;_-* "-"??\ "€"_-;_-@_-</c:formatCode>
                <c:ptCount val="5"/>
                <c:pt idx="0">
                  <c:v>0</c:v>
                </c:pt>
                <c:pt idx="1">
                  <c:v>4724</c:v>
                </c:pt>
                <c:pt idx="2">
                  <c:v>3176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6D-4B76-A61A-0316F2C21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9326416"/>
        <c:axId val="559326776"/>
      </c:barChart>
      <c:catAx>
        <c:axId val="55932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9326776"/>
        <c:crosses val="autoZero"/>
        <c:auto val="1"/>
        <c:lblAlgn val="ctr"/>
        <c:lblOffset val="100"/>
        <c:noMultiLvlLbl val="0"/>
      </c:catAx>
      <c:valAx>
        <c:axId val="55932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9326416"/>
        <c:crosses val="autoZero"/>
        <c:crossBetween val="between"/>
        <c:majorUnit val="2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839418523223488E-2"/>
          <c:y val="0.85045106762185219"/>
          <c:w val="0.89600644086552406"/>
          <c:h val="0.129989342241310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Evolution des dotations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1258090228956044"/>
          <c:y val="0.17757028370577596"/>
          <c:w val="0.85061797357095281"/>
          <c:h val="0.44745134509462575"/>
        </c:manualLayout>
      </c:layout>
      <c:lineChart>
        <c:grouping val="standard"/>
        <c:varyColors val="0"/>
        <c:ser>
          <c:idx val="0"/>
          <c:order val="0"/>
          <c:tx>
            <c:strRef>
              <c:f>Financeurs!$A$72</c:f>
              <c:strCache>
                <c:ptCount val="1"/>
                <c:pt idx="0">
                  <c:v>Part statutaire (en %) hors DREAL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Financeurs!$B$71:$E$71</c:f>
              <c:strCache>
                <c:ptCount val="4"/>
                <c:pt idx="0">
                  <c:v>CA 2021</c:v>
                </c:pt>
                <c:pt idx="1">
                  <c:v>CA 2022</c:v>
                </c:pt>
                <c:pt idx="2">
                  <c:v>CA 2023</c:v>
                </c:pt>
                <c:pt idx="3">
                  <c:v>CFU 2024</c:v>
                </c:pt>
              </c:strCache>
            </c:strRef>
          </c:cat>
          <c:val>
            <c:numRef>
              <c:f>Financeurs!$B$72:$E$72</c:f>
              <c:numCache>
                <c:formatCode>0.00%</c:formatCode>
                <c:ptCount val="4"/>
                <c:pt idx="0">
                  <c:v>0.68568675851954286</c:v>
                </c:pt>
                <c:pt idx="1">
                  <c:v>0.55725296337200081</c:v>
                </c:pt>
                <c:pt idx="2">
                  <c:v>0.58404253568688091</c:v>
                </c:pt>
                <c:pt idx="3">
                  <c:v>0.45083350722869087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70-4497-824E-2E4D98F12504}"/>
            </c:ext>
          </c:extLst>
        </c:ser>
        <c:ser>
          <c:idx val="1"/>
          <c:order val="1"/>
          <c:tx>
            <c:strRef>
              <c:f>Financeurs!$A$73</c:f>
              <c:strCache>
                <c:ptCount val="1"/>
                <c:pt idx="0">
                  <c:v>Part Aide exceptionnelle (en 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Financeurs!$B$71:$E$71</c:f>
              <c:strCache>
                <c:ptCount val="4"/>
                <c:pt idx="0">
                  <c:v>CA 2021</c:v>
                </c:pt>
                <c:pt idx="1">
                  <c:v>CA 2022</c:v>
                </c:pt>
                <c:pt idx="2">
                  <c:v>CA 2023</c:v>
                </c:pt>
                <c:pt idx="3">
                  <c:v>CFU 2024</c:v>
                </c:pt>
              </c:strCache>
            </c:strRef>
          </c:cat>
          <c:val>
            <c:numRef>
              <c:f>Financeurs!$B$73:$E$73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2.7645047148738496E-2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70-4497-824E-2E4D98F12504}"/>
            </c:ext>
          </c:extLst>
        </c:ser>
        <c:ser>
          <c:idx val="2"/>
          <c:order val="2"/>
          <c:tx>
            <c:strRef>
              <c:f>Financeurs!$A$74</c:f>
              <c:strCache>
                <c:ptCount val="1"/>
                <c:pt idx="0">
                  <c:v>Part subventions aux actions dont DREAL (en 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Financeurs!$B$71:$E$71</c:f>
              <c:strCache>
                <c:ptCount val="4"/>
                <c:pt idx="0">
                  <c:v>CA 2021</c:v>
                </c:pt>
                <c:pt idx="1">
                  <c:v>CA 2022</c:v>
                </c:pt>
                <c:pt idx="2">
                  <c:v>CA 2023</c:v>
                </c:pt>
                <c:pt idx="3">
                  <c:v>CFU 2024</c:v>
                </c:pt>
              </c:strCache>
            </c:strRef>
          </c:cat>
          <c:val>
            <c:numRef>
              <c:f>Financeurs!$B$74:$E$74</c:f>
              <c:numCache>
                <c:formatCode>0.00%</c:formatCode>
                <c:ptCount val="4"/>
                <c:pt idx="0">
                  <c:v>0.31431324148045714</c:v>
                </c:pt>
                <c:pt idx="1">
                  <c:v>0.4427470366279993</c:v>
                </c:pt>
                <c:pt idx="2">
                  <c:v>0.38831241716438075</c:v>
                </c:pt>
                <c:pt idx="3">
                  <c:v>0.54916649277130913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70-4497-824E-2E4D98F12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2798336"/>
        <c:axId val="902790416"/>
      </c:lineChart>
      <c:catAx>
        <c:axId val="90279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2790416"/>
        <c:crosses val="autoZero"/>
        <c:auto val="1"/>
        <c:lblAlgn val="ctr"/>
        <c:lblOffset val="100"/>
        <c:noMultiLvlLbl val="0"/>
      </c:catAx>
      <c:valAx>
        <c:axId val="9027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279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B5EB8-682C-4309-9356-6DD306202EF7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6FF34-5926-4FD1-AE61-FE6F11005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74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37D2A-D15A-4241-B6CC-1EFCD486B06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3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6FF34-5926-4FD1-AE61-FE6F110053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87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37D2A-D15A-4241-B6CC-1EFCD486B06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42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4 fondements 4 ambitions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37D2A-D15A-4241-B6CC-1EFCD486B06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51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cap="al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Région  4 sièges</a:t>
            </a:r>
          </a:p>
          <a:p>
            <a:r>
              <a:rPr lang="fr-FR" sz="1200" b="1" i="0" u="none" strike="noStrike" cap="al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CD 3</a:t>
            </a:r>
          </a:p>
          <a:p>
            <a:r>
              <a:rPr lang="fr-FR" sz="1200" b="1" cap="al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EPCI 3</a:t>
            </a:r>
          </a:p>
          <a:p>
            <a:r>
              <a:rPr lang="fr-FR" sz="1200" b="1" i="0" u="none" strike="noStrike" cap="al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37 communes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 dirty="0">
              <a:latin typeface="Avenir-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Avenir-Black"/>
              </a:rPr>
              <a:t>Enquête : découverte de la dotation pour certaines communes (méconnaissance) et utilisation « contrastée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Avenir-Black"/>
              </a:rPr>
              <a:t>La faire connaître + valoriser le travail de la fédé (cf. accroître le montant de cette dotation dans les PNR) = travail de pédagogie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37D2A-D15A-4241-B6CC-1EFCD486B06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3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CA493-3103-F925-BD2C-D01D5446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FE28A2-6FCD-BD57-D760-8D276874D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A5FFC3-BFE8-4D3A-AFC2-65D013F60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Avenir-Black"/>
              </a:rPr>
              <a:t>Pour mémoire : création du Parc du Mont-Ventoux en juillet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Avenir-Black"/>
              </a:rPr>
              <a:t>Enquête : découverte de la dotation pour certaines communes (méconnaissance) et utilisation « contrastée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Avenir-Black"/>
              </a:rPr>
              <a:t>La faire connaître + valoriser le travail de la fédé (cf. accroître le montant de cette dotation dans les PNR) = travail de pédagogie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C1098D-A968-1113-0200-88520D51C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37D2A-D15A-4241-B6CC-1EFCD486B06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2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05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D3887-4A8A-7F91-A9DD-2A6CC110B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FBD1F8-D164-EF0B-A574-C693B1A2A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9D485-E9ED-E5A3-61ED-9B44E554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960365-FF8E-0A91-761F-610007BC5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BD6AD-1CBC-AE0C-7850-D4593519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8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D32F0-6E72-D49D-6C69-B3AB976A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6A7241-F10A-17AF-D623-A35A35996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D13D3A-7A07-ACE1-9E25-10F709CE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C78510-50AE-AED0-8D7F-5EE4A824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DC1CEA-4D17-239F-CFC8-4B1DC720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43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039212-32D8-00B0-0F02-F55531B46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F29A44-9015-5804-7E50-147EE6579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A49C33-8B30-3B52-2793-0E8EF22F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DCCF68-B310-14E8-C939-6542CBAB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57F06-FE4C-64E6-111E-9EFB81A8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78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5F801-9F73-FD88-89EC-EEAACC60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351385-9861-B36E-692E-2EAE63A6C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598B69-F69C-5637-DAF4-A74B411E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2B16B6-F2A7-D6F6-A9CF-02BE3EFB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E17C9F-E509-07B8-2525-0430E8294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65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33193-54EB-E6E3-4529-69F6BBE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2E02DC-1AD3-BF9F-8266-AECB8F9C6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BB4099-9A4A-F3C4-D2D5-2301F4AE2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34DF10-B224-8BB6-7594-600430EA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498063-60BD-AFB6-69BF-2E19F920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49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F3BE8-52A1-7BEF-8153-61E0E16F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AB7644-BE72-3388-89AE-712168B9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88A33E-1A56-4AA8-8043-17AFDB2A6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D89940-2CB8-EC50-F579-56997587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E004FC-8B57-6C1A-303A-70AAC66C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513E83-F253-660A-9AB7-A0D690CE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45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A6E8C-6E13-F93E-219E-1A7C7FBA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0C5A6F-C9A3-5A13-9CA7-334ECD9C0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7DD0C4-8507-E3E9-3FD4-ADE895FB6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8921F0-FF1C-5F2A-7AEA-53DF0B963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1A88C7-A81E-395D-3FB3-184C0E941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CF032F-28F6-0093-BEB7-4428D6D7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0974B3-AC8B-AF24-4845-CFDE3374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7C87A1-17E7-A42C-1CB3-92950C38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4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7F49C-79DC-CA3B-80F8-D135ED13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E04FA9-E037-6944-7078-7547EB159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FBD339-06F7-C202-2453-DB5017C3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807AE1-3B59-319F-15DB-3EAB180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42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0BC8FB-CFE5-2C10-15D0-7BD183CB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43E84F-49C0-8A5A-7BBF-B641D1DD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327A1A-A808-36DC-9E0B-CC084478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44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CF189-7A2A-2980-88E7-846302A8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0EF40D-8FA4-2822-4271-B355A9C25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854889-245C-FD43-7050-1E045ECA0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FF5C73-2F63-ADAC-9D3D-F6E33512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FE6CFD-EB20-EC37-7402-BE4C7F58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C5A753-9CDD-3172-F4A5-39058BF8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08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BC938-8137-386B-DF8E-A2F6E975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B889F43-FCBC-6705-E711-6C0381048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164288-3724-1A13-3686-DDDCF1BC8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D41EE5-7753-20E2-4298-EE9DD862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76F025-42C0-173F-5554-A0688C86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5D5504-401D-C161-E4EA-CC0DAF51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86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4AC8F4D-4737-1053-590E-7E2E64AB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F8DEC2-E298-8CA4-4213-2672C7C06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98C762-61DC-3172-00F4-DE1157006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34AD1-488C-4FD4-BC9F-896D8748BFF4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A41336-9355-5AD5-E071-64A409684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358A86-6CFB-F3CE-C33A-9294BCA0A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0AE75-51D7-4FA5-97BA-A0EBA6400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5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iel, montagne, extérieur&#10;&#10;Description générée automatiquement">
            <a:extLst>
              <a:ext uri="{FF2B5EF4-FFF2-40B4-BE49-F238E27FC236}">
                <a16:creationId xmlns:a16="http://schemas.microsoft.com/office/drawing/2014/main" id="{EBB446FC-EEEC-4E67-A7E9-B6C24BA8C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E632F1-213A-4EE9-B94C-585E1C008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140" y="255994"/>
            <a:ext cx="1018120" cy="859611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738A6963-5221-479E-39CD-BD2086E805FD}"/>
              </a:ext>
            </a:extLst>
          </p:cNvPr>
          <p:cNvSpPr txBox="1">
            <a:spLocks/>
          </p:cNvSpPr>
          <p:nvPr/>
        </p:nvSpPr>
        <p:spPr>
          <a:xfrm>
            <a:off x="184201" y="136534"/>
            <a:ext cx="9576804" cy="126957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fr-FR" sz="2800" b="1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syndical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fr-FR" sz="2800" b="1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Parc naturel régional des Pyrénées ariégeoises </a:t>
            </a:r>
            <a:endParaRPr lang="fr-F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Octobre 2025 </a:t>
            </a:r>
          </a:p>
        </p:txBody>
      </p:sp>
    </p:spTree>
    <p:extLst>
      <p:ext uri="{BB962C8B-B14F-4D97-AF65-F5344CB8AC3E}">
        <p14:creationId xmlns:p14="http://schemas.microsoft.com/office/powerpoint/2010/main" val="2462046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croquis&#10;&#10;Le contenu généré par l’IA peut être incorrect.">
            <a:extLst>
              <a:ext uri="{FF2B5EF4-FFF2-40B4-BE49-F238E27FC236}">
                <a16:creationId xmlns:a16="http://schemas.microsoft.com/office/drawing/2014/main" id="{0BE9C6C1-02E0-3461-12D1-938AB511E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58BDC6-DA51-5760-9DAD-B9148317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" y="-246967"/>
            <a:ext cx="2160000" cy="216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E4281B6-6E7C-1EE8-EB10-FD3F40ED2CD8}"/>
              </a:ext>
            </a:extLst>
          </p:cNvPr>
          <p:cNvSpPr txBox="1"/>
          <p:nvPr/>
        </p:nvSpPr>
        <p:spPr>
          <a:xfrm>
            <a:off x="282049" y="157174"/>
            <a:ext cx="11406433" cy="1052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cs typeface="Calibri" panose="020F0502020204030204" pitchFamily="34" charset="0"/>
              </a:rPr>
              <a:t>4</a:t>
            </a:r>
            <a:r>
              <a:rPr lang="fr-FR" sz="2400" b="1" i="0" u="none" strike="noStrike" cap="all" dirty="0">
                <a:cs typeface="Calibri" panose="020F0502020204030204" pitchFamily="34" charset="0"/>
              </a:rPr>
              <a:t>. ORGANISATION ET RESSOURCES</a:t>
            </a:r>
          </a:p>
          <a:p>
            <a:endParaRPr lang="fr-FR" sz="2400" b="1" cap="all" dirty="0">
              <a:cs typeface="Calibri" panose="020F0502020204030204" pitchFamily="34" charset="0"/>
            </a:endParaRPr>
          </a:p>
          <a:p>
            <a:endParaRPr lang="fr-FR" sz="2400" b="1" i="0" u="none" strike="noStrike" cap="all" dirty="0">
              <a:cs typeface="Calibri" panose="020F0502020204030204" pitchFamily="34" charset="0"/>
            </a:endParaRPr>
          </a:p>
          <a:p>
            <a:endParaRPr lang="fr-FR" sz="2400" b="1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i="0" u="none" strike="noStrike" dirty="0">
                <a:cs typeface="Calibri" panose="020F0502020204030204" pitchFamily="34" charset="0"/>
              </a:rPr>
              <a:t>Comité syndical : 57 membres</a:t>
            </a:r>
          </a:p>
          <a:p>
            <a:r>
              <a:rPr lang="fr-FR" dirty="0">
                <a:cs typeface="Calibri" panose="020F0502020204030204" pitchFamily="34" charset="0"/>
              </a:rPr>
              <a:t>+7 partenaires associés</a:t>
            </a:r>
          </a:p>
          <a:p>
            <a:pPr marL="285750" indent="-285750">
              <a:buFontTx/>
              <a:buChar char="-"/>
            </a:pPr>
            <a:r>
              <a:rPr lang="fr-FR" dirty="0">
                <a:cs typeface="Calibri" panose="020F0502020204030204" pitchFamily="34" charset="0"/>
              </a:rPr>
              <a:t>Bureau du Parc : 18 membres</a:t>
            </a: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i="0" u="none" strike="noStrike" dirty="0">
                <a:cs typeface="Calibri" panose="020F0502020204030204" pitchFamily="34" charset="0"/>
              </a:rPr>
              <a:t>24 ETP (5 pôles)</a:t>
            </a:r>
          </a:p>
          <a:p>
            <a:pPr marL="285750" indent="-285750">
              <a:buFontTx/>
              <a:buChar char="-"/>
            </a:pPr>
            <a:r>
              <a:rPr lang="fr-FR" i="0" u="none" strike="noStrike" dirty="0">
                <a:cs typeface="Calibri" panose="020F0502020204030204" pitchFamily="34" charset="0"/>
              </a:rPr>
              <a:t>+24 écogardes en période estivale</a:t>
            </a: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r>
              <a:rPr lang="fr-FR" i="0" u="none" strike="noStrike" dirty="0">
                <a:cs typeface="Calibri" panose="020F0502020204030204" pitchFamily="34" charset="0"/>
              </a:rPr>
              <a:t>3,1 M€ de fonctionnement (600 K€ d’excédent)</a:t>
            </a:r>
          </a:p>
          <a:p>
            <a:r>
              <a:rPr lang="fr-FR" i="0" u="none" strike="noStrike" dirty="0">
                <a:cs typeface="Calibri" panose="020F0502020204030204" pitchFamily="34" charset="0"/>
              </a:rPr>
              <a:t>800 K€ d’investissement (400 K€ d’excédent)</a:t>
            </a: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 pitchFamily="34" charset="0"/>
            </a:endParaRPr>
          </a:p>
          <a:p>
            <a:r>
              <a:rPr lang="fr-FR" i="0" u="none" strike="noStrike" dirty="0">
                <a:cs typeface="Calibri" panose="020F0502020204030204" pitchFamily="34" charset="0"/>
              </a:rPr>
              <a:t>+ de 6M€ de patrimoine (valeur nette comptable)</a:t>
            </a:r>
          </a:p>
          <a:p>
            <a:endParaRPr lang="fr-FR" b="1" i="0" u="none" strike="noStrike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endParaRPr lang="fr-FR" b="1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endParaRPr lang="fr-FR" b="1" i="0" u="none" strike="noStrike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endParaRPr lang="fr-FR" b="1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endParaRPr lang="fr-FR" b="1" i="0" u="none" strike="noStrike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endParaRPr lang="fr-FR" b="1" i="0" u="none" strike="noStrike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r>
              <a:rPr lang="fr-FR" b="1" cap="all" dirty="0">
                <a:highlight>
                  <a:srgbClr val="FFFF00"/>
                </a:highlight>
                <a:cs typeface="Calibri" panose="020F0502020204030204" pitchFamily="34" charset="0"/>
              </a:rPr>
              <a:t>Résultats 2024</a:t>
            </a:r>
          </a:p>
          <a:p>
            <a:r>
              <a:rPr lang="fr-FR" b="1" i="0" u="none" strike="noStrike" cap="all" dirty="0">
                <a:highlight>
                  <a:srgbClr val="FFFF00"/>
                </a:highlight>
                <a:cs typeface="Calibri" panose="020F0502020204030204" pitchFamily="34" charset="0"/>
              </a:rPr>
              <a:t>BP 2025</a:t>
            </a:r>
          </a:p>
          <a:p>
            <a:r>
              <a:rPr lang="fr-FR" b="1" cap="all" dirty="0">
                <a:highlight>
                  <a:srgbClr val="FFFF00"/>
                </a:highlight>
                <a:cs typeface="Calibri" panose="020F0502020204030204" pitchFamily="34" charset="0"/>
              </a:rPr>
              <a:t>Ressources : </a:t>
            </a:r>
            <a:endParaRPr lang="fr-FR" b="1" i="0" u="none" strike="noStrike" cap="all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endParaRPr lang="fr-FR" sz="1400" b="1" i="0" u="none" strike="noStrike" cap="all" dirty="0">
              <a:cs typeface="Calibri" panose="020F0502020204030204" pitchFamily="34" charset="0"/>
            </a:endParaRPr>
          </a:p>
          <a:p>
            <a:r>
              <a:rPr lang="fr-FR" sz="1400" dirty="0">
                <a:cs typeface="Calibri" panose="020F0502020204030204" pitchFamily="34" charset="0"/>
              </a:rPr>
              <a:t>Pas d’augmentation de la cotisation statutaire (donner les chiffres)</a:t>
            </a:r>
          </a:p>
          <a:p>
            <a:endParaRPr lang="fr-FR" sz="1400" dirty="0">
              <a:cs typeface="Calibri" panose="020F0502020204030204" pitchFamily="34" charset="0"/>
            </a:endParaRPr>
          </a:p>
          <a:p>
            <a:r>
              <a:rPr lang="fr-FR" sz="1400" dirty="0">
                <a:cs typeface="Calibri" panose="020F0502020204030204" pitchFamily="34" charset="0"/>
              </a:rPr>
              <a:t>Mobilisation de subventions : pôle coopération territoriale qui fait de « l’</a:t>
            </a:r>
            <a:r>
              <a:rPr lang="fr-FR" sz="1400" dirty="0" err="1">
                <a:cs typeface="Calibri" panose="020F0502020204030204" pitchFamily="34" charset="0"/>
              </a:rPr>
              <a:t>interfonds</a:t>
            </a:r>
            <a:r>
              <a:rPr lang="fr-FR" sz="1400" dirty="0">
                <a:cs typeface="Calibri" panose="020F0502020204030204" pitchFamily="34" charset="0"/>
              </a:rPr>
              <a:t> »</a:t>
            </a:r>
            <a:endParaRPr lang="fr-FR" sz="1400" i="0" u="none" strike="noStrike" dirty="0">
              <a:cs typeface="Calibri" panose="020F0502020204030204" pitchFamily="34" charset="0"/>
            </a:endParaRPr>
          </a:p>
          <a:p>
            <a:endParaRPr lang="fr-FR" sz="1400" i="0" u="none" strike="noStrike" dirty="0">
              <a:cs typeface="Calibri" panose="020F0502020204030204" pitchFamily="34" charset="0"/>
            </a:endParaRPr>
          </a:p>
          <a:p>
            <a:r>
              <a:rPr lang="fr-FR" sz="1400" i="0" u="none" strike="noStrike" dirty="0">
                <a:cs typeface="Calibri" panose="020F0502020204030204" pitchFamily="34" charset="0"/>
              </a:rPr>
              <a:t>Recherche de fonds privés (crédit agricole, demande de rescrit fiscal, politique RSE des entreprises) </a:t>
            </a:r>
          </a:p>
          <a:p>
            <a:endParaRPr lang="fr-FR" sz="2400" dirty="0">
              <a:cs typeface="Calibri" panose="020F0502020204030204" pitchFamily="34" charset="0"/>
            </a:endParaRPr>
          </a:p>
          <a:p>
            <a:endParaRPr lang="fr-FR" sz="2400" b="1" i="0" u="none" strike="noStrike" cap="all" dirty="0">
              <a:cs typeface="Calibri" panose="020F0502020204030204" pitchFamily="34" charset="0"/>
            </a:endParaRPr>
          </a:p>
        </p:txBody>
      </p:sp>
      <p:pic>
        <p:nvPicPr>
          <p:cNvPr id="2050" name="Picture 2" descr="Vaucluse. Les écogardes du Parc du Mont Ventoux battent tous les records">
            <a:extLst>
              <a:ext uri="{FF2B5EF4-FFF2-40B4-BE49-F238E27FC236}">
                <a16:creationId xmlns:a16="http://schemas.microsoft.com/office/drawing/2014/main" id="{DF0C5F3C-8629-EB52-0C81-2B4A337C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43" y="0"/>
            <a:ext cx="535385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First rendition">
            <a:extLst>
              <a:ext uri="{FF2B5EF4-FFF2-40B4-BE49-F238E27FC236}">
                <a16:creationId xmlns:a16="http://schemas.microsoft.com/office/drawing/2014/main" id="{8181431D-5238-7218-6315-63A17D459E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41402B-286E-3E57-D1E0-1AE67C0150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870" t="7805"/>
          <a:stretch>
            <a:fillRect/>
          </a:stretch>
        </p:blipFill>
        <p:spPr>
          <a:xfrm>
            <a:off x="6880302" y="3276600"/>
            <a:ext cx="5353851" cy="35651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602AA9-0C2E-9BE6-5EAE-3BCD0919EBC2}"/>
              </a:ext>
            </a:extLst>
          </p:cNvPr>
          <p:cNvSpPr txBox="1"/>
          <p:nvPr/>
        </p:nvSpPr>
        <p:spPr>
          <a:xfrm>
            <a:off x="262684" y="1197426"/>
            <a:ext cx="2719966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Instances du Parc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19342-D6F8-8CCF-C2AC-117E987572AB}"/>
              </a:ext>
            </a:extLst>
          </p:cNvPr>
          <p:cNvSpPr txBox="1"/>
          <p:nvPr/>
        </p:nvSpPr>
        <p:spPr>
          <a:xfrm>
            <a:off x="282049" y="2814935"/>
            <a:ext cx="3060379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Equipe technique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7FCA97-1FB2-9194-DC80-899DC912319F}"/>
              </a:ext>
            </a:extLst>
          </p:cNvPr>
          <p:cNvSpPr txBox="1"/>
          <p:nvPr/>
        </p:nvSpPr>
        <p:spPr>
          <a:xfrm>
            <a:off x="239896" y="4154684"/>
            <a:ext cx="3897206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Budget prévisionnel 2025</a:t>
            </a:r>
          </a:p>
        </p:txBody>
      </p:sp>
    </p:spTree>
    <p:extLst>
      <p:ext uri="{BB962C8B-B14F-4D97-AF65-F5344CB8AC3E}">
        <p14:creationId xmlns:p14="http://schemas.microsoft.com/office/powerpoint/2010/main" val="66432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&#10;&#10;Le contenu généré par l’IA peut être incorrect.">
            <a:extLst>
              <a:ext uri="{FF2B5EF4-FFF2-40B4-BE49-F238E27FC236}">
                <a16:creationId xmlns:a16="http://schemas.microsoft.com/office/drawing/2014/main" id="{7BC22355-AD9C-9298-457D-4DBD1983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EF2E79-5E4D-34D0-E437-CC3B0E1F878B}"/>
              </a:ext>
            </a:extLst>
          </p:cNvPr>
          <p:cNvSpPr txBox="1"/>
          <p:nvPr/>
        </p:nvSpPr>
        <p:spPr>
          <a:xfrm>
            <a:off x="470037" y="953935"/>
            <a:ext cx="1070297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Contributions statutaires </a:t>
            </a:r>
          </a:p>
          <a:p>
            <a:r>
              <a:rPr lang="fr-FR" dirty="0"/>
              <a:t>Région : 				</a:t>
            </a:r>
            <a:r>
              <a:rPr lang="fr-FR" b="1" dirty="0"/>
              <a:t>500 000 euros</a:t>
            </a:r>
            <a:r>
              <a:rPr lang="fr-FR" dirty="0"/>
              <a:t>	</a:t>
            </a:r>
          </a:p>
          <a:p>
            <a:r>
              <a:rPr lang="fr-FR" dirty="0"/>
              <a:t>Département :			</a:t>
            </a:r>
            <a:r>
              <a:rPr lang="fr-FR" b="1" dirty="0"/>
              <a:t>316 000 euros</a:t>
            </a:r>
          </a:p>
          <a:p>
            <a:r>
              <a:rPr lang="fr-FR" dirty="0"/>
              <a:t>EPCI : 				  </a:t>
            </a:r>
            <a:r>
              <a:rPr lang="fr-FR" b="1" dirty="0"/>
              <a:t>35 000 euros</a:t>
            </a:r>
          </a:p>
          <a:p>
            <a:endParaRPr lang="fr-FR" dirty="0"/>
          </a:p>
          <a:p>
            <a:r>
              <a:rPr lang="fr-FR" dirty="0"/>
              <a:t>Communes partiellement classées :         </a:t>
            </a:r>
            <a:r>
              <a:rPr lang="fr-FR" b="1" dirty="0"/>
              <a:t>80 500 euros </a:t>
            </a:r>
            <a:endParaRPr lang="fr-FR" dirty="0"/>
          </a:p>
          <a:p>
            <a:r>
              <a:rPr lang="fr-FR" dirty="0"/>
              <a:t>(Aubignan , Carpentras, Pernes-les-Fontaines, Velleron )</a:t>
            </a:r>
          </a:p>
          <a:p>
            <a:r>
              <a:rPr lang="fr-FR" dirty="0"/>
              <a:t>				</a:t>
            </a:r>
            <a:endParaRPr lang="fr-FR" b="1" dirty="0"/>
          </a:p>
          <a:p>
            <a:r>
              <a:rPr lang="fr-FR" dirty="0"/>
              <a:t>Autres communes du périmètre :	</a:t>
            </a:r>
            <a:r>
              <a:rPr lang="fr-FR" b="1" dirty="0"/>
              <a:t>206 617 euros </a:t>
            </a:r>
            <a:r>
              <a:rPr lang="fr-FR" dirty="0"/>
              <a:t>pour 2025*</a:t>
            </a:r>
          </a:p>
          <a:p>
            <a:r>
              <a:rPr lang="fr-FR" sz="1400" i="1" dirty="0"/>
              <a:t>* 3 € par an et par habitant. La population comptabilisée est celle du dernier recensement de la population légale INSEE en vigueur au 1</a:t>
            </a:r>
            <a:r>
              <a:rPr lang="fr-FR" sz="1400" i="1" baseline="30000" dirty="0"/>
              <a:t>er</a:t>
            </a:r>
            <a:r>
              <a:rPr lang="fr-FR" sz="1400" i="1" dirty="0"/>
              <a:t> janvier de l’année précédente</a:t>
            </a:r>
            <a:r>
              <a:rPr lang="fr-FR" i="1" dirty="0"/>
              <a:t>.  </a:t>
            </a:r>
          </a:p>
          <a:p>
            <a:r>
              <a:rPr lang="fr-FR" dirty="0"/>
              <a:t>			 	</a:t>
            </a:r>
          </a:p>
          <a:p>
            <a:r>
              <a:rPr lang="fr-FR" sz="2000" b="1" dirty="0"/>
              <a:t>Dotations</a:t>
            </a:r>
          </a:p>
          <a:p>
            <a:r>
              <a:rPr lang="fr-FR" dirty="0"/>
              <a:t>Etat (DREAL) : </a:t>
            </a:r>
            <a:r>
              <a:rPr lang="fr-FR" b="1" dirty="0"/>
              <a:t>150 000 euros</a:t>
            </a:r>
          </a:p>
          <a:p>
            <a:endParaRPr lang="fr-FR" b="1" dirty="0"/>
          </a:p>
          <a:p>
            <a:r>
              <a:rPr lang="fr-FR" sz="2000" b="1" dirty="0"/>
              <a:t>Subventions d’ingénierie </a:t>
            </a:r>
            <a:r>
              <a:rPr lang="fr-FR" sz="1600" b="1" dirty="0"/>
              <a:t>(animation) : </a:t>
            </a:r>
            <a:r>
              <a:rPr lang="fr-FR" b="1" dirty="0"/>
              <a:t>777 364 euros </a:t>
            </a:r>
          </a:p>
          <a:p>
            <a:endParaRPr lang="fr-FR" b="1" dirty="0"/>
          </a:p>
          <a:p>
            <a:r>
              <a:rPr lang="fr-FR" b="1" dirty="0"/>
              <a:t>Loyers et Délégation de Service Public : 28 561 € 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D0892F-874B-F1DE-B5F2-B694A047C86E}"/>
              </a:ext>
            </a:extLst>
          </p:cNvPr>
          <p:cNvSpPr txBox="1"/>
          <p:nvPr/>
        </p:nvSpPr>
        <p:spPr>
          <a:xfrm>
            <a:off x="470037" y="338782"/>
            <a:ext cx="3722822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Ressources financières</a:t>
            </a:r>
          </a:p>
        </p:txBody>
      </p:sp>
    </p:spTree>
    <p:extLst>
      <p:ext uri="{BB962C8B-B14F-4D97-AF65-F5344CB8AC3E}">
        <p14:creationId xmlns:p14="http://schemas.microsoft.com/office/powerpoint/2010/main" val="152494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A3E371A3-9FCA-5E0E-71C1-52D08CD1A0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073512"/>
              </p:ext>
            </p:extLst>
          </p:nvPr>
        </p:nvGraphicFramePr>
        <p:xfrm>
          <a:off x="7360966" y="266958"/>
          <a:ext cx="4600575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37717F54-F42E-AA3C-9769-6E9ED1329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897646"/>
              </p:ext>
            </p:extLst>
          </p:nvPr>
        </p:nvGraphicFramePr>
        <p:xfrm>
          <a:off x="230459" y="995581"/>
          <a:ext cx="5865541" cy="3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EEC6D5E3-D8FD-F7E8-C47F-91109E756529}"/>
              </a:ext>
            </a:extLst>
          </p:cNvPr>
          <p:cNvSpPr txBox="1"/>
          <p:nvPr/>
        </p:nvSpPr>
        <p:spPr>
          <a:xfrm>
            <a:off x="178420" y="266958"/>
            <a:ext cx="6244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cs typeface="Calibri" panose="020F0502020204030204" pitchFamily="34" charset="0"/>
              </a:rPr>
              <a:t>4</a:t>
            </a:r>
            <a:r>
              <a:rPr lang="fr-FR" sz="2400" b="1" i="0" u="none" strike="noStrike" cap="all" dirty="0">
                <a:cs typeface="Calibri" panose="020F0502020204030204" pitchFamily="34" charset="0"/>
              </a:rPr>
              <a:t>. ORGANISATION ET RESSOURCES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C1BC1FC9-935A-40E9-AA6C-099B51568C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217953"/>
              </p:ext>
            </p:extLst>
          </p:nvPr>
        </p:nvGraphicFramePr>
        <p:xfrm>
          <a:off x="1303238" y="4113273"/>
          <a:ext cx="4127406" cy="2231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AF680233-7FC9-9404-984D-C545C24580D0}"/>
              </a:ext>
            </a:extLst>
          </p:cNvPr>
          <p:cNvSpPr txBox="1"/>
          <p:nvPr/>
        </p:nvSpPr>
        <p:spPr>
          <a:xfrm>
            <a:off x="6761358" y="3893426"/>
            <a:ext cx="4744841" cy="830997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Un besoin de diversifier encore + les ressources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9F4598-BF37-5A1A-55F4-8E7FA0D9EA62}"/>
              </a:ext>
            </a:extLst>
          </p:cNvPr>
          <p:cNvSpPr txBox="1"/>
          <p:nvPr/>
        </p:nvSpPr>
        <p:spPr>
          <a:xfrm>
            <a:off x="6761358" y="4724423"/>
            <a:ext cx="47448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Secteur bancaire </a:t>
            </a:r>
            <a:r>
              <a:rPr lang="fr-FR" dirty="0"/>
              <a:t>(Crédit Agricole)</a:t>
            </a:r>
            <a:endParaRPr lang="fr-FR" sz="1800" dirty="0"/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Secteur des assurances (ex: Groupama)</a:t>
            </a:r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Politique RSE (ex: </a:t>
            </a:r>
            <a:r>
              <a:rPr lang="fr-FR" dirty="0"/>
              <a:t>t</a:t>
            </a:r>
            <a:r>
              <a:rPr lang="fr-FR" sz="1800" dirty="0"/>
              <a:t>ransporteur, cosmétique)</a:t>
            </a:r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Rescrit fiscal (Dons = déduction fiscale)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9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D6262-3798-814B-CEE2-E6921C959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croquis&#10;&#10;Le contenu généré par l’IA peut être incorrect.">
            <a:extLst>
              <a:ext uri="{FF2B5EF4-FFF2-40B4-BE49-F238E27FC236}">
                <a16:creationId xmlns:a16="http://schemas.microsoft.com/office/drawing/2014/main" id="{00F6560B-B7F1-ABD6-749D-D9EF1D561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6C4EDA-5A73-B222-5FF9-8EF98AF7C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" y="-246967"/>
            <a:ext cx="2160000" cy="216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5E8DBD-FB92-E31C-C7CB-458F091E543B}"/>
              </a:ext>
            </a:extLst>
          </p:cNvPr>
          <p:cNvSpPr txBox="1"/>
          <p:nvPr/>
        </p:nvSpPr>
        <p:spPr>
          <a:xfrm>
            <a:off x="612741" y="348792"/>
            <a:ext cx="11406433" cy="1277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2400" b="1" i="0" u="none" strike="noStrike" cap="all" dirty="0">
                <a:latin typeface="Calibri" panose="020F0502020204030204" pitchFamily="34" charset="0"/>
                <a:cs typeface="Calibri" panose="020F0502020204030204" pitchFamily="34" charset="0"/>
              </a:rPr>
              <a:t>. LA Dotation « Aménités rurales »</a:t>
            </a:r>
          </a:p>
          <a:p>
            <a:pPr algn="l"/>
            <a:r>
              <a:rPr lang="fr-FR" sz="2400" b="1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Exemple d’instauration d’une contribution para-statutaire </a:t>
            </a:r>
          </a:p>
          <a:p>
            <a:pPr algn="l"/>
            <a:endParaRPr lang="fr-FR" sz="24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24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2022 : enquête menée auprès des communes sur la connaissance et l’utilisation de la dotation</a:t>
            </a:r>
          </a:p>
          <a:p>
            <a:pPr marL="342900" indent="-342900" algn="l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Débat au Bureau puis délibération de principe en Comité syndical (cad. « vote de confiance ») &amp; délibération de mise en œuvre</a:t>
            </a:r>
          </a:p>
          <a:p>
            <a:pPr algn="l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Acte volontaire des communes : délibérations « pérennes » (largement majoritaires) ou délibérations annuelles des Conseils municipaux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Affirmer une volonté politique « d’attachement » au Parc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Soutenir des projets qui ont une ampleur territoriale</a:t>
            </a:r>
          </a:p>
          <a:p>
            <a:pPr marL="285750" indent="-285750">
              <a:buFontTx/>
              <a:buChar char="-"/>
            </a:pP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Etre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transparent : lors du DOB, bilan sur l’utilisation des fonds et projection</a:t>
            </a:r>
          </a:p>
          <a:p>
            <a:pPr marL="285750" indent="-285750">
              <a:buFontTx/>
              <a:buChar char="-"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endParaRPr lang="fr-FR" sz="2400" dirty="0">
              <a:solidFill>
                <a:srgbClr val="95C34A"/>
              </a:solidFill>
              <a:latin typeface="Avenir-Black"/>
            </a:endParaRP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Une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participation para-statutaire volontaire de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10 % a été instaurée pour ces communes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à destination du Parc. Ces financements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sont dédiés à des projets d’intérêt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collectif et territorial en soutenant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notamment le programme éducatif à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destination des écoles, collèges et lycées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ou les animations territoriales « Rendez-vous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du Parc ». Le Parc accompagne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également chaque commune de manière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personnalisée, avec des projets tels que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la végétalisation des cimetières-jardins, la</a:t>
            </a:r>
          </a:p>
          <a:p>
            <a:pPr algn="l"/>
            <a:r>
              <a:rPr lang="fr-FR" sz="1800" b="0" i="0" u="none" strike="noStrike" baseline="0" dirty="0" err="1">
                <a:solidFill>
                  <a:srgbClr val="95C34A"/>
                </a:solidFill>
                <a:latin typeface="Avenir-Book"/>
              </a:rPr>
              <a:t>désimperméabilisation</a:t>
            </a:r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 des cours d’écoles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ou encore la gestion d’espaces naturels</a:t>
            </a:r>
          </a:p>
          <a:p>
            <a:pPr algn="l"/>
            <a:r>
              <a:rPr lang="fr-FR" sz="1800" b="0" i="0" u="none" strike="noStrike" baseline="0" dirty="0">
                <a:solidFill>
                  <a:srgbClr val="95C34A"/>
                </a:solidFill>
                <a:latin typeface="Avenir-Book"/>
              </a:rPr>
              <a:t>patrimoniaux.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179436-798F-74CC-8741-76AB3036E042}"/>
              </a:ext>
            </a:extLst>
          </p:cNvPr>
          <p:cNvSpPr txBox="1"/>
          <p:nvPr/>
        </p:nvSpPr>
        <p:spPr>
          <a:xfrm>
            <a:off x="612741" y="1331242"/>
            <a:ext cx="37071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Cadre de mise en œuvre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30DFEB-955C-E790-B5FC-D799F2139FA0}"/>
              </a:ext>
            </a:extLst>
          </p:cNvPr>
          <p:cNvSpPr txBox="1"/>
          <p:nvPr/>
        </p:nvSpPr>
        <p:spPr>
          <a:xfrm>
            <a:off x="612741" y="2895483"/>
            <a:ext cx="37071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Les Principes</a:t>
            </a:r>
          </a:p>
        </p:txBody>
      </p:sp>
    </p:spTree>
    <p:extLst>
      <p:ext uri="{BB962C8B-B14F-4D97-AF65-F5344CB8AC3E}">
        <p14:creationId xmlns:p14="http://schemas.microsoft.com/office/powerpoint/2010/main" val="411945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&#10;&#10;Le contenu généré par l’IA peut être incorrect.">
            <a:extLst>
              <a:ext uri="{FF2B5EF4-FFF2-40B4-BE49-F238E27FC236}">
                <a16:creationId xmlns:a16="http://schemas.microsoft.com/office/drawing/2014/main" id="{14B6259B-DFDE-1756-61DA-67B093D10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D974E5-E2F3-B066-CF7E-5D256A681BCD}"/>
              </a:ext>
            </a:extLst>
          </p:cNvPr>
          <p:cNvSpPr txBox="1"/>
          <p:nvPr/>
        </p:nvSpPr>
        <p:spPr>
          <a:xfrm>
            <a:off x="452728" y="-80012"/>
            <a:ext cx="112000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indent="-285750">
              <a:buFontTx/>
              <a:buChar char="-"/>
            </a:pPr>
            <a:r>
              <a:rPr lang="fr-FR" dirty="0"/>
              <a:t>Éducation en milieu scolaire </a:t>
            </a:r>
          </a:p>
          <a:p>
            <a:pPr marL="715963" indent="-285750">
              <a:buFontTx/>
              <a:buChar char="-"/>
            </a:pPr>
            <a:r>
              <a:rPr lang="fr-FR" dirty="0"/>
              <a:t>Programme de sensibilisation des publics (« Rdv du Parc »)</a:t>
            </a:r>
          </a:p>
          <a:p>
            <a:pPr marL="715963" indent="-285750">
              <a:buFontTx/>
              <a:buChar char="-"/>
            </a:pPr>
            <a:r>
              <a:rPr lang="fr-FR" dirty="0"/>
              <a:t>Opérations qui renforcent les liens entre productions locales et consommateurs</a:t>
            </a:r>
          </a:p>
          <a:p>
            <a:pPr marL="715963" indent="-285750">
              <a:buFontTx/>
              <a:buChar char="-"/>
            </a:pPr>
            <a:r>
              <a:rPr lang="fr-FR" dirty="0"/>
              <a:t>Actions de conservation de la biodiversité (aires de nourrissage pour vautours, réseau de mares…)</a:t>
            </a:r>
          </a:p>
          <a:p>
            <a:pPr marL="285750" indent="-285750">
              <a:buFontTx/>
              <a:buChar char="-"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Sortie scolaire - sommet Ventoux | Fédération des Parcs naturels régionaux">
            <a:extLst>
              <a:ext uri="{FF2B5EF4-FFF2-40B4-BE49-F238E27FC236}">
                <a16:creationId xmlns:a16="http://schemas.microsoft.com/office/drawing/2014/main" id="{45F3039C-2E58-492F-8891-9FAEEF37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80" y="4280905"/>
            <a:ext cx="3862740" cy="25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éminaire cyclisme Mont Ventoux - My CMS">
            <a:extLst>
              <a:ext uri="{FF2B5EF4-FFF2-40B4-BE49-F238E27FC236}">
                <a16:creationId xmlns:a16="http://schemas.microsoft.com/office/drawing/2014/main" id="{8DA918C6-1C3D-7505-BC67-977EA2CE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35" y="4280905"/>
            <a:ext cx="4201330" cy="257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telier d'écriture cuisinée - La CoVe">
            <a:extLst>
              <a:ext uri="{FF2B5EF4-FFF2-40B4-BE49-F238E27FC236}">
                <a16:creationId xmlns:a16="http://schemas.microsoft.com/office/drawing/2014/main" id="{BCEA5CE7-E63C-520F-7433-F44BA199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1774"/>
            <a:ext cx="3858321" cy="254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4F9A25-0B7F-F570-55BD-85704278AE56}"/>
              </a:ext>
            </a:extLst>
          </p:cNvPr>
          <p:cNvSpPr txBox="1"/>
          <p:nvPr/>
        </p:nvSpPr>
        <p:spPr>
          <a:xfrm>
            <a:off x="746555" y="220683"/>
            <a:ext cx="37071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Actions soutenues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DB61DB6-F543-9D0C-44DD-5EEA6F945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603514"/>
              </p:ext>
            </p:extLst>
          </p:nvPr>
        </p:nvGraphicFramePr>
        <p:xfrm>
          <a:off x="2353752" y="2001678"/>
          <a:ext cx="8069753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554">
                  <a:extLst>
                    <a:ext uri="{9D8B030D-6E8A-4147-A177-3AD203B41FA5}">
                      <a16:colId xmlns:a16="http://schemas.microsoft.com/office/drawing/2014/main" val="3681346945"/>
                    </a:ext>
                  </a:extLst>
                </a:gridCol>
                <a:gridCol w="3311912">
                  <a:extLst>
                    <a:ext uri="{9D8B030D-6E8A-4147-A177-3AD203B41FA5}">
                      <a16:colId xmlns:a16="http://schemas.microsoft.com/office/drawing/2014/main" val="3020742063"/>
                    </a:ext>
                  </a:extLst>
                </a:gridCol>
                <a:gridCol w="1884556">
                  <a:extLst>
                    <a:ext uri="{9D8B030D-6E8A-4147-A177-3AD203B41FA5}">
                      <a16:colId xmlns:a16="http://schemas.microsoft.com/office/drawing/2014/main" val="3474096845"/>
                    </a:ext>
                  </a:extLst>
                </a:gridCol>
                <a:gridCol w="2118731">
                  <a:extLst>
                    <a:ext uri="{9D8B030D-6E8A-4147-A177-3AD203B41FA5}">
                      <a16:colId xmlns:a16="http://schemas.microsoft.com/office/drawing/2014/main" val="2183235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Nbre de communes bénéficiaires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Montant total perçu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10% reversé au Parc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217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35 805 €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916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156 943 €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15 694 €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59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422 251 €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42 225 €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566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461 545 €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46 154 €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107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7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lein air, nuage, ciel, paysage&#10;&#10;Description générée automatiquement">
            <a:extLst>
              <a:ext uri="{FF2B5EF4-FFF2-40B4-BE49-F238E27FC236}">
                <a16:creationId xmlns:a16="http://schemas.microsoft.com/office/drawing/2014/main" id="{88305519-4CBB-BA38-FD2A-898D64A82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41" y="-168119"/>
            <a:ext cx="12353691" cy="8235794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500F23-F984-4E74-BAF2-4EA0B94A8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4" y="5451053"/>
            <a:ext cx="1593375" cy="9580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B52D9A-8E41-44BB-8366-65E5D706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99" y="5598871"/>
            <a:ext cx="1628777" cy="5454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11277CB-DB1C-4EBC-9ED9-50A3C88D97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991" y="0"/>
            <a:ext cx="2235009" cy="163578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F49BE3B-35B2-8A00-0DD9-1FCF787E0560}"/>
              </a:ext>
            </a:extLst>
          </p:cNvPr>
          <p:cNvCxnSpPr/>
          <p:nvPr/>
        </p:nvCxnSpPr>
        <p:spPr>
          <a:xfrm>
            <a:off x="10963469" y="86774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87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945004" y="2275839"/>
            <a:ext cx="1143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8572" y="83108"/>
            <a:ext cx="10914950" cy="504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000">
              <a:lnSpc>
                <a:spcPct val="150000"/>
              </a:lnSpc>
            </a:pPr>
            <a:r>
              <a:rPr lang="fr-FR" sz="2400" b="1" dirty="0">
                <a:latin typeface="Montserrat" panose="00000500000000000000" pitchFamily="2" charset="0"/>
              </a:rPr>
              <a:t>1. Territoire du Parc naturel régional du Mont-Ventoux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3D8FE7-C786-E5AF-4E96-C0320EBA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" y="801877"/>
            <a:ext cx="4239286" cy="60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jet de Parc naturel régional Maures-Esterel-Tanneron • Pignans">
            <a:extLst>
              <a:ext uri="{FF2B5EF4-FFF2-40B4-BE49-F238E27FC236}">
                <a16:creationId xmlns:a16="http://schemas.microsoft.com/office/drawing/2014/main" id="{E3E1BDCD-DA5B-F890-FB2F-690E5DBAD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45" t="6657" r="13445" b="-6657"/>
          <a:stretch>
            <a:fillRect/>
          </a:stretch>
        </p:blipFill>
        <p:spPr bwMode="auto">
          <a:xfrm>
            <a:off x="5964024" y="970156"/>
            <a:ext cx="6227976" cy="61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E7602BA-0525-23ED-323F-58A90A40D0B4}"/>
              </a:ext>
            </a:extLst>
          </p:cNvPr>
          <p:cNvCxnSpPr>
            <a:cxnSpLocks/>
          </p:cNvCxnSpPr>
          <p:nvPr/>
        </p:nvCxnSpPr>
        <p:spPr>
          <a:xfrm flipV="1">
            <a:off x="3211551" y="3278459"/>
            <a:ext cx="5196469" cy="130469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43762"/>
            <a:ext cx="8439784" cy="462280"/>
          </a:xfrm>
          <a:custGeom>
            <a:avLst/>
            <a:gdLst/>
            <a:ahLst/>
            <a:cxnLst/>
            <a:rect l="l" t="t" r="r" b="b"/>
            <a:pathLst>
              <a:path w="4038600" h="462280">
                <a:moveTo>
                  <a:pt x="4038600" y="0"/>
                </a:moveTo>
                <a:lnTo>
                  <a:pt x="0" y="0"/>
                </a:lnTo>
                <a:lnTo>
                  <a:pt x="0" y="461670"/>
                </a:lnTo>
                <a:lnTo>
                  <a:pt x="4038600" y="461670"/>
                </a:lnTo>
                <a:lnTo>
                  <a:pt x="4038600" y="0"/>
                </a:lnTo>
                <a:close/>
              </a:path>
            </a:pathLst>
          </a:custGeom>
          <a:solidFill>
            <a:srgbClr val="DFD4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857250"/>
            <a:ext cx="82289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400" b="1" spc="-5" dirty="0">
                <a:latin typeface="Calibri"/>
                <a:cs typeface="Calibri"/>
              </a:rPr>
              <a:t>Une grande diversité de paysages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1363599"/>
            <a:ext cx="3764406" cy="25200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9715" y="4151782"/>
            <a:ext cx="4052569" cy="252006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151782"/>
            <a:ext cx="3780916" cy="252006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38600" y="1363344"/>
            <a:ext cx="4139438" cy="25200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39784" y="1375283"/>
            <a:ext cx="3752215" cy="252006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39784" y="4151782"/>
            <a:ext cx="3752215" cy="252006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8572" y="144215"/>
            <a:ext cx="87801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400" b="1" spc="-505" dirty="0">
                <a:solidFill>
                  <a:srgbClr val="000000"/>
                </a:solidFill>
                <a:latin typeface="Verdana"/>
                <a:cs typeface="Verdana"/>
              </a:rPr>
              <a:t>1.</a:t>
            </a:r>
            <a:r>
              <a:rPr lang="fr-FR" sz="2400" b="1" spc="-160" dirty="0">
                <a:solidFill>
                  <a:srgbClr val="000000"/>
                </a:solidFill>
                <a:latin typeface="Verdana"/>
                <a:cs typeface="Verdana"/>
              </a:rPr>
              <a:t> Le t</a:t>
            </a:r>
            <a:r>
              <a:rPr lang="fr-FR" sz="2400" b="1" dirty="0">
                <a:latin typeface="Montserrat" panose="00000500000000000000" pitchFamily="2" charset="0"/>
              </a:rPr>
              <a:t>erritoire du Parc</a:t>
            </a:r>
            <a:endParaRPr sz="2400" b="1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EC50249-CE34-8E7A-469F-255B40D0C77E}"/>
              </a:ext>
            </a:extLst>
          </p:cNvPr>
          <p:cNvSpPr txBox="1"/>
          <p:nvPr/>
        </p:nvSpPr>
        <p:spPr>
          <a:xfrm>
            <a:off x="1" y="938319"/>
            <a:ext cx="20764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Chiffres clés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3054E-9270-AAA4-7593-B35F1734DFD9}"/>
              </a:ext>
            </a:extLst>
          </p:cNvPr>
          <p:cNvSpPr/>
          <p:nvPr/>
        </p:nvSpPr>
        <p:spPr>
          <a:xfrm>
            <a:off x="0" y="0"/>
            <a:ext cx="12192000" cy="665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ct val="150000"/>
              </a:lnSpc>
            </a:pPr>
            <a:r>
              <a:rPr lang="fr-FR" sz="2800" b="1" dirty="0">
                <a:latin typeface="Montserrat" panose="00000500000000000000" pitchFamily="2" charset="0"/>
              </a:rPr>
              <a:t>1. </a:t>
            </a:r>
            <a:r>
              <a:rPr lang="fr-FR" sz="2800" b="1" spc="-505" dirty="0">
                <a:solidFill>
                  <a:srgbClr val="000000"/>
                </a:solidFill>
                <a:latin typeface="Verdana"/>
                <a:cs typeface="Verdana"/>
              </a:rPr>
              <a:t>1.</a:t>
            </a:r>
            <a:r>
              <a:rPr lang="fr-FR" sz="2800" b="1" spc="-160" dirty="0">
                <a:solidFill>
                  <a:srgbClr val="000000"/>
                </a:solidFill>
                <a:latin typeface="Verdana"/>
                <a:cs typeface="Verdana"/>
              </a:rPr>
              <a:t> Le t</a:t>
            </a:r>
            <a:r>
              <a:rPr lang="fr-FR" sz="2800" b="1" dirty="0">
                <a:latin typeface="Montserrat" panose="00000500000000000000" pitchFamily="2" charset="0"/>
              </a:rPr>
              <a:t>erritoire du Parc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034745-B490-73E6-63A5-96A2FEA444FF}"/>
              </a:ext>
            </a:extLst>
          </p:cNvPr>
          <p:cNvSpPr txBox="1"/>
          <p:nvPr/>
        </p:nvSpPr>
        <p:spPr>
          <a:xfrm>
            <a:off x="0" y="1535453"/>
            <a:ext cx="5207620" cy="50291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1" dirty="0">
                <a:effectLst/>
              </a:rPr>
              <a:t>37 communes </a:t>
            </a:r>
            <a:r>
              <a:rPr lang="fr-FR" sz="1800" dirty="0">
                <a:effectLst/>
              </a:rPr>
              <a:t>du Vaucluse </a:t>
            </a:r>
          </a:p>
          <a:p>
            <a:pPr lvl="0">
              <a:lnSpc>
                <a:spcPct val="107000"/>
              </a:lnSpc>
            </a:pPr>
            <a:r>
              <a:rPr lang="fr-FR" b="1" dirty="0"/>
              <a:t>+ 5 collectivités</a:t>
            </a:r>
            <a:r>
              <a:rPr lang="fr-FR" sz="1800" b="1" dirty="0">
                <a:effectLst/>
              </a:rPr>
              <a:t> membres </a:t>
            </a:r>
            <a:r>
              <a:rPr lang="fr-FR" sz="1800" dirty="0">
                <a:effectLst/>
              </a:rPr>
              <a:t>: Région, Département, Communauté d’agglomération Ventoux Comtat-Venaissin, Communautés de communes Ventoux Sud et Vaison-Ventoux.</a:t>
            </a:r>
            <a:endParaRPr lang="fr-FR" sz="2400" dirty="0">
              <a:effectLst/>
            </a:endParaRP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fr-FR" dirty="0"/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87 692 hectares </a:t>
            </a: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91 977 habitants 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Point culminant</a:t>
            </a:r>
            <a:r>
              <a:rPr lang="fr-FR" sz="1800" dirty="0">
                <a:effectLst/>
              </a:rPr>
              <a:t> : Mont-Ventoux</a:t>
            </a:r>
            <a:r>
              <a:rPr lang="fr-FR" dirty="0"/>
              <a:t> </a:t>
            </a:r>
            <a:r>
              <a:rPr lang="fr-FR" sz="1800" dirty="0">
                <a:effectLst/>
              </a:rPr>
              <a:t>1910 m</a:t>
            </a:r>
            <a:endParaRPr lang="fr-FR" sz="2400" dirty="0">
              <a:effectLst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</a:rPr>
              <a:t>Reconnu </a:t>
            </a:r>
            <a:r>
              <a:rPr lang="fr-FR" dirty="0"/>
              <a:t>Réserve</a:t>
            </a:r>
            <a:r>
              <a:rPr lang="fr-FR" sz="1800" dirty="0">
                <a:effectLst/>
              </a:rPr>
              <a:t> de Biosphère en 1990 par l’UNESCO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dirty="0"/>
              <a:t>Commune la + peuplée : 31 000 hbts (Carpentras)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</a:rPr>
              <a:t>Commune la - peuplée : 35 habitants </a:t>
            </a:r>
            <a:r>
              <a:rPr lang="fr-FR" dirty="0">
                <a:effectLst/>
              </a:rPr>
              <a:t>(Saint Léger du Ventoux) 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2C159149-8680-930D-2026-37708DE6A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967" y="973411"/>
            <a:ext cx="6687033" cy="58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ED5F67-85B2-48A9-928B-297BBFBAD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8130"/>
          <a:stretch>
            <a:fillRect/>
          </a:stretch>
        </p:blipFill>
        <p:spPr>
          <a:xfrm>
            <a:off x="3553140" y="1199263"/>
            <a:ext cx="8427795" cy="56587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CE319D-CCF9-2BFA-0796-CFD68D557F50}"/>
              </a:ext>
            </a:extLst>
          </p:cNvPr>
          <p:cNvSpPr txBox="1"/>
          <p:nvPr/>
        </p:nvSpPr>
        <p:spPr>
          <a:xfrm>
            <a:off x="0" y="938319"/>
            <a:ext cx="5486399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Les intercommunalités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3E9B57-D06D-68C7-CE28-C8BC3294CDEB}"/>
              </a:ext>
            </a:extLst>
          </p:cNvPr>
          <p:cNvSpPr/>
          <p:nvPr/>
        </p:nvSpPr>
        <p:spPr>
          <a:xfrm>
            <a:off x="0" y="0"/>
            <a:ext cx="12192000" cy="665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ct val="150000"/>
              </a:lnSpc>
            </a:pPr>
            <a:r>
              <a:rPr lang="fr-FR" sz="2800" b="1" dirty="0">
                <a:latin typeface="Montserrat" panose="00000500000000000000" pitchFamily="2" charset="0"/>
              </a:rPr>
              <a:t>1. </a:t>
            </a:r>
            <a:r>
              <a:rPr lang="fr-FR" sz="2800" b="1" spc="-160" dirty="0">
                <a:solidFill>
                  <a:srgbClr val="000000"/>
                </a:solidFill>
                <a:latin typeface="Verdana"/>
                <a:cs typeface="Verdana"/>
              </a:rPr>
              <a:t>Le t</a:t>
            </a:r>
            <a:r>
              <a:rPr lang="fr-FR" sz="2800" b="1" dirty="0">
                <a:latin typeface="Montserrat" panose="00000500000000000000" pitchFamily="2" charset="0"/>
              </a:rPr>
              <a:t>erritoire du Parc</a:t>
            </a:r>
          </a:p>
        </p:txBody>
      </p:sp>
    </p:spTree>
    <p:extLst>
      <p:ext uri="{BB962C8B-B14F-4D97-AF65-F5344CB8AC3E}">
        <p14:creationId xmlns:p14="http://schemas.microsoft.com/office/powerpoint/2010/main" val="200937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1F67-7526-C092-5EBB-6245DB7D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52AF44D-BA11-D19D-D426-E6E8E6EAF385}"/>
              </a:ext>
            </a:extLst>
          </p:cNvPr>
          <p:cNvSpPr txBox="1"/>
          <p:nvPr/>
        </p:nvSpPr>
        <p:spPr>
          <a:xfrm>
            <a:off x="1" y="938319"/>
            <a:ext cx="20764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Chiffres clés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38EE1-3FAF-9AFA-B9BE-FAC37183176C}"/>
              </a:ext>
            </a:extLst>
          </p:cNvPr>
          <p:cNvSpPr/>
          <p:nvPr/>
        </p:nvSpPr>
        <p:spPr>
          <a:xfrm>
            <a:off x="0" y="0"/>
            <a:ext cx="12192000" cy="665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ct val="150000"/>
              </a:lnSpc>
            </a:pPr>
            <a:r>
              <a:rPr lang="fr-FR" sz="2800" b="1" dirty="0">
                <a:latin typeface="Montserrat" panose="00000500000000000000" pitchFamily="2" charset="0"/>
              </a:rPr>
              <a:t>1. </a:t>
            </a:r>
            <a:r>
              <a:rPr lang="fr-FR" sz="2800" b="1" spc="-160" dirty="0">
                <a:solidFill>
                  <a:srgbClr val="000000"/>
                </a:solidFill>
                <a:latin typeface="Verdana"/>
                <a:cs typeface="Verdana"/>
              </a:rPr>
              <a:t>Le t</a:t>
            </a:r>
            <a:r>
              <a:rPr lang="fr-FR" sz="2800" b="1" dirty="0">
                <a:latin typeface="Montserrat" panose="00000500000000000000" pitchFamily="2" charset="0"/>
              </a:rPr>
              <a:t>erritoire du Parc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756B36-4E65-005E-0977-603D8487C7EE}"/>
              </a:ext>
            </a:extLst>
          </p:cNvPr>
          <p:cNvSpPr txBox="1"/>
          <p:nvPr/>
        </p:nvSpPr>
        <p:spPr>
          <a:xfrm>
            <a:off x="0" y="1535453"/>
            <a:ext cx="5207620" cy="47328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1" dirty="0">
                <a:effectLst/>
              </a:rPr>
              <a:t>37 communes </a:t>
            </a:r>
            <a:r>
              <a:rPr lang="fr-FR" sz="1800" dirty="0">
                <a:effectLst/>
              </a:rPr>
              <a:t>du Vaucluse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5 collectivités</a:t>
            </a:r>
            <a:r>
              <a:rPr lang="fr-FR" sz="1800" dirty="0">
                <a:effectLst/>
              </a:rPr>
              <a:t> membres : Région Provence-Alpes-Côte d’Azur, Département de Vaucluse, Communauté d’agglomération Ventoux Comtat-Venaissin, Communautés de communes Ventoux Sud et Vaison-Ventoux.</a:t>
            </a:r>
            <a:endParaRPr lang="fr-FR" sz="2400" dirty="0">
              <a:effectLst/>
            </a:endParaRP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87 692 hectares </a:t>
            </a: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91 977 habitants </a:t>
            </a: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/>
              <a:t>Point culminant</a:t>
            </a:r>
            <a:r>
              <a:rPr lang="fr-FR" sz="1800" dirty="0">
                <a:effectLst/>
              </a:rPr>
              <a:t> : Mont-Ventoux</a:t>
            </a:r>
            <a:r>
              <a:rPr lang="fr-FR" dirty="0"/>
              <a:t> </a:t>
            </a:r>
            <a:r>
              <a:rPr lang="fr-FR" sz="1800" dirty="0">
                <a:effectLst/>
              </a:rPr>
              <a:t>1910 m</a:t>
            </a:r>
            <a:endParaRPr lang="fr-FR" sz="2400" dirty="0">
              <a:effectLst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</a:rPr>
              <a:t>Labellisé </a:t>
            </a:r>
            <a:r>
              <a:rPr lang="fr-FR" dirty="0"/>
              <a:t>Réserve</a:t>
            </a:r>
            <a:r>
              <a:rPr lang="fr-FR" sz="1800" dirty="0">
                <a:effectLst/>
              </a:rPr>
              <a:t> de Biosphère en 1990 par l’UNESCO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dirty="0"/>
              <a:t>Commune la + peuplée : 31 000 hbts (Carpentras)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</a:rPr>
              <a:t>Commune la - peuplée : 35 habitants (Saint Léger du Ventoux) 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CBAC50E4-3227-3712-1633-326B74C2C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967" y="973411"/>
            <a:ext cx="6687033" cy="58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BBC3-33F2-C028-B9DC-96302EBC1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&#10;&#10;Le contenu généré par l’IA peut être incorrect.">
            <a:extLst>
              <a:ext uri="{FF2B5EF4-FFF2-40B4-BE49-F238E27FC236}">
                <a16:creationId xmlns:a16="http://schemas.microsoft.com/office/drawing/2014/main" id="{F524FD07-6FC8-CF9C-7BE4-35FCB280A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4C8DDC6-9F21-529E-1B23-9226747B94BE}"/>
              </a:ext>
            </a:extLst>
          </p:cNvPr>
          <p:cNvSpPr txBox="1"/>
          <p:nvPr/>
        </p:nvSpPr>
        <p:spPr>
          <a:xfrm>
            <a:off x="298294" y="423306"/>
            <a:ext cx="9931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cs typeface="Calibri" panose="020F0502020204030204" pitchFamily="34" charset="0"/>
              </a:rPr>
              <a:t>2</a:t>
            </a:r>
            <a:r>
              <a:rPr lang="fr-FR" sz="2400" b="1" i="0" u="none" strike="noStrike" cap="all" dirty="0">
                <a:cs typeface="Calibri" panose="020F0502020204030204" pitchFamily="34" charset="0"/>
              </a:rPr>
              <a:t>. DE LA RESERVE DE BIOSPHERE AU PARC NATUREL REGIONAL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C716983-D42A-1149-5DA2-0DB7720D77ED}"/>
              </a:ext>
            </a:extLst>
          </p:cNvPr>
          <p:cNvSpPr txBox="1"/>
          <p:nvPr/>
        </p:nvSpPr>
        <p:spPr>
          <a:xfrm>
            <a:off x="502436" y="1036150"/>
            <a:ext cx="37071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 Réserve de biosphère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E2D46C-3ED3-6BF4-374E-9D51124291A9}"/>
              </a:ext>
            </a:extLst>
          </p:cNvPr>
          <p:cNvSpPr txBox="1"/>
          <p:nvPr/>
        </p:nvSpPr>
        <p:spPr>
          <a:xfrm>
            <a:off x="482290" y="2565220"/>
            <a:ext cx="3707150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 naissance du Parc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CE8011-7F4C-5D8F-C1F4-C34D3C248C58}"/>
              </a:ext>
            </a:extLst>
          </p:cNvPr>
          <p:cNvSpPr txBox="1"/>
          <p:nvPr/>
        </p:nvSpPr>
        <p:spPr>
          <a:xfrm>
            <a:off x="482290" y="1480880"/>
            <a:ext cx="101225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Reconnaissance par l’UNESCO en 1990 </a:t>
            </a:r>
          </a:p>
          <a:p>
            <a:pPr marL="285750" indent="-285750" algn="l">
              <a:buFontTx/>
              <a:buChar char="-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Des engagements nouv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eaux pour le Syndicat mixte (développement, biodiversité, éducation…)</a:t>
            </a:r>
          </a:p>
          <a:p>
            <a:pPr algn="l"/>
            <a:r>
              <a:rPr lang="fr-FR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= Les fondations du </a:t>
            </a:r>
            <a:r>
              <a:rPr lang="fr-FR" u="sng" dirty="0">
                <a:latin typeface="Calibri" panose="020F0502020204030204" pitchFamily="34" charset="0"/>
                <a:cs typeface="Calibri" panose="020F0502020204030204" pitchFamily="34" charset="0"/>
              </a:rPr>
              <a:t>projet de PNR </a:t>
            </a:r>
            <a:endParaRPr lang="fr-FR" sz="1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Préfiguration lancée en 2013</a:t>
            </a:r>
          </a:p>
          <a:p>
            <a:pPr marL="285750" indent="-285750" algn="l"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Des atouts issus de la Réserve de Biosphère</a:t>
            </a:r>
          </a:p>
          <a:p>
            <a:pPr marL="285750" indent="-285750" algn="l">
              <a:buFontTx/>
              <a:buChar char="-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Le renforcement des acquis et de</a:t>
            </a:r>
          </a:p>
          <a:p>
            <a:pPr algn="l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nouveaux axes stratégiques</a:t>
            </a:r>
          </a:p>
          <a:p>
            <a:pPr marL="285750" indent="-285750" algn="l"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Création du Parc en 2020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AEED53-3BCD-F0E5-8BC4-E56EEB104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423" y="2275214"/>
            <a:ext cx="7325747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5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B334473-DAB0-53A0-4073-167E2985C414}"/>
              </a:ext>
            </a:extLst>
          </p:cNvPr>
          <p:cNvSpPr txBox="1"/>
          <p:nvPr/>
        </p:nvSpPr>
        <p:spPr>
          <a:xfrm>
            <a:off x="413989" y="1350040"/>
            <a:ext cx="715769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Double reconnaissance internationale et nationale pour la protection, la valorisation des patrimoines naturel et culturel et l’innovation territoriale durable.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Accès à des réseaux internationaux et nationaux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double statut qui multiplie les sources de légitimité, les leviers d’action partenariale et les opportunités de développement local durable sur la scène nationale et internationale</a:t>
            </a:r>
          </a:p>
          <a:p>
            <a:endParaRPr lang="fr-FR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L’accès à des coopérations, des financements, des projets de recherche et des échanges d’expériences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Rayonnement (touristique/économique) important appuyé par une image forte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 </a:t>
            </a:r>
            <a:r>
              <a:rPr lang="fr-F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mobilisation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collective grâce à la concertation permanente avec citoyens, élus, associations et acteurs économiques du Ventoux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0AADAD-EE3B-4F46-BCDD-0B7625CF699A}"/>
              </a:ext>
            </a:extLst>
          </p:cNvPr>
          <p:cNvSpPr txBox="1"/>
          <p:nvPr/>
        </p:nvSpPr>
        <p:spPr>
          <a:xfrm>
            <a:off x="502436" y="468005"/>
            <a:ext cx="5828668" cy="461665"/>
          </a:xfrm>
          <a:prstGeom prst="rect">
            <a:avLst/>
          </a:prstGeom>
          <a:solidFill>
            <a:srgbClr val="E0D5B9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Parc et Réserve de Biosphère 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68C802-9253-16AA-F1E1-9661311F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53" y="-11151"/>
            <a:ext cx="3482898" cy="19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c naturel régional du Mont-Ventoux : mosaïque de paysages et ...">
            <a:extLst>
              <a:ext uri="{FF2B5EF4-FFF2-40B4-BE49-F238E27FC236}">
                <a16:creationId xmlns:a16="http://schemas.microsoft.com/office/drawing/2014/main" id="{303FF284-6061-AAF3-4CF8-61CA2D7FE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53" y="4556578"/>
            <a:ext cx="3487200" cy="23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c naturel régional du Mont-Ventoux : mosaïque de paysages et ...">
            <a:extLst>
              <a:ext uri="{FF2B5EF4-FFF2-40B4-BE49-F238E27FC236}">
                <a16:creationId xmlns:a16="http://schemas.microsoft.com/office/drawing/2014/main" id="{E5E0D84B-BE5A-7355-C979-3C45F3737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102" y="2062392"/>
            <a:ext cx="3482898" cy="23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9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EB1FB27-402A-4F51-BC74-AE4593BA8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" y="705371"/>
            <a:ext cx="8780145" cy="6152629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2B0D9B38-4214-7FBB-B8DE-3B3BFAA78911}"/>
              </a:ext>
            </a:extLst>
          </p:cNvPr>
          <p:cNvSpPr txBox="1">
            <a:spLocks/>
          </p:cNvSpPr>
          <p:nvPr/>
        </p:nvSpPr>
        <p:spPr>
          <a:xfrm>
            <a:off x="258572" y="149034"/>
            <a:ext cx="878014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fr-FR" sz="2400" b="1" spc="-505" dirty="0">
                <a:solidFill>
                  <a:srgbClr val="000000"/>
                </a:solidFill>
                <a:latin typeface="Verdana"/>
                <a:cs typeface="Verdana"/>
              </a:rPr>
              <a:t>3.</a:t>
            </a:r>
            <a:r>
              <a:rPr lang="fr-FR" sz="2400" b="1" spc="-160" dirty="0">
                <a:solidFill>
                  <a:srgbClr val="000000"/>
                </a:solidFill>
                <a:latin typeface="Verdana"/>
                <a:cs typeface="Verdana"/>
              </a:rPr>
              <a:t>  La CHARTE DU PARC </a:t>
            </a:r>
            <a:endParaRPr lang="fr-FR" sz="2400" b="1" dirty="0">
              <a:latin typeface="Verdana"/>
              <a:cs typeface="Verdana"/>
            </a:endParaRPr>
          </a:p>
        </p:txBody>
      </p:sp>
      <p:pic>
        <p:nvPicPr>
          <p:cNvPr id="2054" name="Picture 6" descr="Ventoux, géant de Nature. Guide des richesses biologiques du mont Ventoux –  Tela Botanica">
            <a:extLst>
              <a:ext uri="{FF2B5EF4-FFF2-40B4-BE49-F238E27FC236}">
                <a16:creationId xmlns:a16="http://schemas.microsoft.com/office/drawing/2014/main" id="{51D112B9-1DE2-5A61-18BA-F33AE6B0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70" y="-156973"/>
            <a:ext cx="2676930" cy="17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es projets et les actions - La CoVe">
            <a:extLst>
              <a:ext uri="{FF2B5EF4-FFF2-40B4-BE49-F238E27FC236}">
                <a16:creationId xmlns:a16="http://schemas.microsoft.com/office/drawing/2014/main" id="{97B6C007-5126-7285-8A74-3CB5E136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69" y="1624399"/>
            <a:ext cx="2676930" cy="17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revet Professionnel Agricole (BPA) Conduite de Machines Forestières">
            <a:extLst>
              <a:ext uri="{FF2B5EF4-FFF2-40B4-BE49-F238E27FC236}">
                <a16:creationId xmlns:a16="http://schemas.microsoft.com/office/drawing/2014/main" id="{8DCBB566-8022-2D49-9178-BD8A5981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459" y="5296830"/>
            <a:ext cx="2701691" cy="15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rôme. Baronnies provençales : un manifeste pour « sauver les gorges du  Toulourenc »">
            <a:extLst>
              <a:ext uri="{FF2B5EF4-FFF2-40B4-BE49-F238E27FC236}">
                <a16:creationId xmlns:a16="http://schemas.microsoft.com/office/drawing/2014/main" id="{1D4E3BA3-1A4D-D539-3DB6-7F154720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63" y="3467172"/>
            <a:ext cx="3110838" cy="17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092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Microsoft Office PowerPoint</Application>
  <PresentationFormat>Grand écran</PresentationFormat>
  <Paragraphs>219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Avenir-Black</vt:lpstr>
      <vt:lpstr>Avenir-Book</vt:lpstr>
      <vt:lpstr>Calibri</vt:lpstr>
      <vt:lpstr>Montserrat</vt:lpstr>
      <vt:lpstr>Verdana</vt:lpstr>
      <vt:lpstr>Thème Office</vt:lpstr>
      <vt:lpstr>Présentation PowerPoint</vt:lpstr>
      <vt:lpstr>1. Territoire du Parc naturel régional du Mont-Ventoux</vt:lpstr>
      <vt:lpstr>1. Le territoire du Parc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 Reyna</dc:creator>
  <cp:lastModifiedBy>Ken Reyna</cp:lastModifiedBy>
  <cp:revision>17</cp:revision>
  <dcterms:created xsi:type="dcterms:W3CDTF">2025-07-01T09:19:46Z</dcterms:created>
  <dcterms:modified xsi:type="dcterms:W3CDTF">2025-10-08T14:21:27Z</dcterms:modified>
</cp:coreProperties>
</file>